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5" r:id="rId25"/>
    <p:sldId id="280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E1AFA-B51D-668D-6487-E9537671672A}" v="5" dt="2023-06-28T21:39:34.331"/>
    <p1510:client id="{77CBA4C0-D7B2-9095-7674-46D7708180BC}" v="255" dt="2023-06-28T21:35:40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5BC3A5-1DAA-47E7-A230-6B348B530AD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13A099-064D-462B-ABD4-CDDFD79453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Previous studies on the transition from connected to fragmented vegetation</a:t>
          </a:r>
          <a:endParaRPr lang="en-US"/>
        </a:p>
      </dgm:t>
    </dgm:pt>
    <dgm:pt modelId="{C5056E3B-AB61-4BF6-A12E-6C0D493D1640}" type="parTrans" cxnId="{E2CA7AC1-989B-45DC-B9F4-32478B192052}">
      <dgm:prSet/>
      <dgm:spPr/>
      <dgm:t>
        <a:bodyPr/>
        <a:lstStyle/>
        <a:p>
          <a:endParaRPr lang="en-US"/>
        </a:p>
      </dgm:t>
    </dgm:pt>
    <dgm:pt modelId="{4E15791F-F623-4A52-A45A-85D9463C3E65}" type="sibTrans" cxnId="{E2CA7AC1-989B-45DC-B9F4-32478B192052}">
      <dgm:prSet/>
      <dgm:spPr/>
      <dgm:t>
        <a:bodyPr/>
        <a:lstStyle/>
        <a:p>
          <a:endParaRPr lang="en-US"/>
        </a:p>
      </dgm:t>
    </dgm:pt>
    <dgm:pt modelId="{9BF25113-60E3-4426-B44A-247554D420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Percolation theory predicts universal features in range margins</a:t>
          </a:r>
          <a:endParaRPr lang="en-US"/>
        </a:p>
      </dgm:t>
    </dgm:pt>
    <dgm:pt modelId="{B28E6B3E-A451-4351-8C77-53F774B2F670}" type="parTrans" cxnId="{07889992-0DED-40AE-A83D-9D8A7DBAC85A}">
      <dgm:prSet/>
      <dgm:spPr/>
      <dgm:t>
        <a:bodyPr/>
        <a:lstStyle/>
        <a:p>
          <a:endParaRPr lang="en-US"/>
        </a:p>
      </dgm:t>
    </dgm:pt>
    <dgm:pt modelId="{485974AA-05D8-4CBA-A615-5D83D60C5772}" type="sibTrans" cxnId="{07889992-0DED-40AE-A83D-9D8A7DBAC85A}">
      <dgm:prSet/>
      <dgm:spPr/>
      <dgm:t>
        <a:bodyPr/>
        <a:lstStyle/>
        <a:p>
          <a:endParaRPr lang="en-US"/>
        </a:p>
      </dgm:t>
    </dgm:pt>
    <dgm:pt modelId="{0419C870-3BEE-4797-8655-A2477A68C3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Lack of research on fractal structure of treelines using several satellite images</a:t>
          </a:r>
          <a:endParaRPr lang="en-US"/>
        </a:p>
      </dgm:t>
    </dgm:pt>
    <dgm:pt modelId="{AA3E8AF6-6A73-41D7-A22A-A90985DF85B2}" type="parTrans" cxnId="{59E511ED-E1EC-4533-98EE-C199ACEA8B36}">
      <dgm:prSet/>
      <dgm:spPr/>
      <dgm:t>
        <a:bodyPr/>
        <a:lstStyle/>
        <a:p>
          <a:endParaRPr lang="en-US"/>
        </a:p>
      </dgm:t>
    </dgm:pt>
    <dgm:pt modelId="{D19E46CB-8308-4EA9-8663-444370D4A0A3}" type="sibTrans" cxnId="{59E511ED-E1EC-4533-98EE-C199ACEA8B36}">
      <dgm:prSet/>
      <dgm:spPr/>
      <dgm:t>
        <a:bodyPr/>
        <a:lstStyle/>
        <a:p>
          <a:endParaRPr lang="en-US"/>
        </a:p>
      </dgm:t>
    </dgm:pt>
    <dgm:pt modelId="{2DBD09AA-05AB-496B-AAE6-756FD226B1CD}" type="pres">
      <dgm:prSet presAssocID="{B05BC3A5-1DAA-47E7-A230-6B348B530AD3}" presName="root" presStyleCnt="0">
        <dgm:presLayoutVars>
          <dgm:dir/>
          <dgm:resizeHandles val="exact"/>
        </dgm:presLayoutVars>
      </dgm:prSet>
      <dgm:spPr/>
    </dgm:pt>
    <dgm:pt modelId="{5DFD26CD-845A-456E-AF11-F1EFA631EE8E}" type="pres">
      <dgm:prSet presAssocID="{F813A099-064D-462B-ABD4-CDDFD79453F0}" presName="compNode" presStyleCnt="0"/>
      <dgm:spPr/>
    </dgm:pt>
    <dgm:pt modelId="{ACBC33A2-F5B8-44DA-8960-295F63E3401F}" type="pres">
      <dgm:prSet presAssocID="{F813A099-064D-462B-ABD4-CDDFD79453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C52189A-4046-48DD-93B7-91E0E91D33F2}" type="pres">
      <dgm:prSet presAssocID="{F813A099-064D-462B-ABD4-CDDFD79453F0}" presName="spaceRect" presStyleCnt="0"/>
      <dgm:spPr/>
    </dgm:pt>
    <dgm:pt modelId="{789D14E1-FC0D-483D-BBD1-08E4F0D170B3}" type="pres">
      <dgm:prSet presAssocID="{F813A099-064D-462B-ABD4-CDDFD79453F0}" presName="textRect" presStyleLbl="revTx" presStyleIdx="0" presStyleCnt="3">
        <dgm:presLayoutVars>
          <dgm:chMax val="1"/>
          <dgm:chPref val="1"/>
        </dgm:presLayoutVars>
      </dgm:prSet>
      <dgm:spPr/>
    </dgm:pt>
    <dgm:pt modelId="{2B8C4EB8-3C8B-4109-95A6-412D1F4EA727}" type="pres">
      <dgm:prSet presAssocID="{4E15791F-F623-4A52-A45A-85D9463C3E65}" presName="sibTrans" presStyleCnt="0"/>
      <dgm:spPr/>
    </dgm:pt>
    <dgm:pt modelId="{72F4D2E9-01DD-4481-BD5B-6DB46D550522}" type="pres">
      <dgm:prSet presAssocID="{9BF25113-60E3-4426-B44A-247554D4207C}" presName="compNode" presStyleCnt="0"/>
      <dgm:spPr/>
    </dgm:pt>
    <dgm:pt modelId="{2541CF47-95C1-4B2D-ADC1-A06C739CBB7E}" type="pres">
      <dgm:prSet presAssocID="{9BF25113-60E3-4426-B44A-247554D420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66CA2B-9F39-47EA-86D3-758F81A4BB46}" type="pres">
      <dgm:prSet presAssocID="{9BF25113-60E3-4426-B44A-247554D4207C}" presName="spaceRect" presStyleCnt="0"/>
      <dgm:spPr/>
    </dgm:pt>
    <dgm:pt modelId="{0A68AAEC-B5EF-43EF-AA77-3CBBB42F96F8}" type="pres">
      <dgm:prSet presAssocID="{9BF25113-60E3-4426-B44A-247554D4207C}" presName="textRect" presStyleLbl="revTx" presStyleIdx="1" presStyleCnt="3">
        <dgm:presLayoutVars>
          <dgm:chMax val="1"/>
          <dgm:chPref val="1"/>
        </dgm:presLayoutVars>
      </dgm:prSet>
      <dgm:spPr/>
    </dgm:pt>
    <dgm:pt modelId="{29781066-F4E1-46EB-9EAD-E31DB1570C11}" type="pres">
      <dgm:prSet presAssocID="{485974AA-05D8-4CBA-A615-5D83D60C5772}" presName="sibTrans" presStyleCnt="0"/>
      <dgm:spPr/>
    </dgm:pt>
    <dgm:pt modelId="{50C5C98E-DBB0-47E7-AD46-29FB4C2BAC0C}" type="pres">
      <dgm:prSet presAssocID="{0419C870-3BEE-4797-8655-A2477A68C349}" presName="compNode" presStyleCnt="0"/>
      <dgm:spPr/>
    </dgm:pt>
    <dgm:pt modelId="{AD4D004A-54D3-4D64-805C-1BB2EEE8377F}" type="pres">
      <dgm:prSet presAssocID="{0419C870-3BEE-4797-8655-A2477A68C3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10670CA3-7CBD-48A6-BA63-A3888234361B}" type="pres">
      <dgm:prSet presAssocID="{0419C870-3BEE-4797-8655-A2477A68C349}" presName="spaceRect" presStyleCnt="0"/>
      <dgm:spPr/>
    </dgm:pt>
    <dgm:pt modelId="{3E3BB665-64CF-4975-AB62-DEF6F1EF5234}" type="pres">
      <dgm:prSet presAssocID="{0419C870-3BEE-4797-8655-A2477A68C34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18F613-0053-46C9-82DE-FD0D295B5661}" type="presOf" srcId="{9BF25113-60E3-4426-B44A-247554D4207C}" destId="{0A68AAEC-B5EF-43EF-AA77-3CBBB42F96F8}" srcOrd="0" destOrd="0" presId="urn:microsoft.com/office/officeart/2018/2/layout/IconLabelList"/>
    <dgm:cxn modelId="{3860C364-90B4-482E-BDD3-BC43456AB0EE}" type="presOf" srcId="{0419C870-3BEE-4797-8655-A2477A68C349}" destId="{3E3BB665-64CF-4975-AB62-DEF6F1EF5234}" srcOrd="0" destOrd="0" presId="urn:microsoft.com/office/officeart/2018/2/layout/IconLabelList"/>
    <dgm:cxn modelId="{5BBE2069-EDF4-40AB-8976-DCBBE603CBA7}" type="presOf" srcId="{F813A099-064D-462B-ABD4-CDDFD79453F0}" destId="{789D14E1-FC0D-483D-BBD1-08E4F0D170B3}" srcOrd="0" destOrd="0" presId="urn:microsoft.com/office/officeart/2018/2/layout/IconLabelList"/>
    <dgm:cxn modelId="{07889992-0DED-40AE-A83D-9D8A7DBAC85A}" srcId="{B05BC3A5-1DAA-47E7-A230-6B348B530AD3}" destId="{9BF25113-60E3-4426-B44A-247554D4207C}" srcOrd="1" destOrd="0" parTransId="{B28E6B3E-A451-4351-8C77-53F774B2F670}" sibTransId="{485974AA-05D8-4CBA-A615-5D83D60C5772}"/>
    <dgm:cxn modelId="{E2CA7AC1-989B-45DC-B9F4-32478B192052}" srcId="{B05BC3A5-1DAA-47E7-A230-6B348B530AD3}" destId="{F813A099-064D-462B-ABD4-CDDFD79453F0}" srcOrd="0" destOrd="0" parTransId="{C5056E3B-AB61-4BF6-A12E-6C0D493D1640}" sibTransId="{4E15791F-F623-4A52-A45A-85D9463C3E65}"/>
    <dgm:cxn modelId="{E57EDCC2-BBB4-44A6-92DF-9FB9D66B889B}" type="presOf" srcId="{B05BC3A5-1DAA-47E7-A230-6B348B530AD3}" destId="{2DBD09AA-05AB-496B-AAE6-756FD226B1CD}" srcOrd="0" destOrd="0" presId="urn:microsoft.com/office/officeart/2018/2/layout/IconLabelList"/>
    <dgm:cxn modelId="{59E511ED-E1EC-4533-98EE-C199ACEA8B36}" srcId="{B05BC3A5-1DAA-47E7-A230-6B348B530AD3}" destId="{0419C870-3BEE-4797-8655-A2477A68C349}" srcOrd="2" destOrd="0" parTransId="{AA3E8AF6-6A73-41D7-A22A-A90985DF85B2}" sibTransId="{D19E46CB-8308-4EA9-8663-444370D4A0A3}"/>
    <dgm:cxn modelId="{8A305884-7130-4991-A182-C8F2D805A85B}" type="presParOf" srcId="{2DBD09AA-05AB-496B-AAE6-756FD226B1CD}" destId="{5DFD26CD-845A-456E-AF11-F1EFA631EE8E}" srcOrd="0" destOrd="0" presId="urn:microsoft.com/office/officeart/2018/2/layout/IconLabelList"/>
    <dgm:cxn modelId="{99E270D8-A318-4438-AD39-6102C751A5C2}" type="presParOf" srcId="{5DFD26CD-845A-456E-AF11-F1EFA631EE8E}" destId="{ACBC33A2-F5B8-44DA-8960-295F63E3401F}" srcOrd="0" destOrd="0" presId="urn:microsoft.com/office/officeart/2018/2/layout/IconLabelList"/>
    <dgm:cxn modelId="{D1858CAA-CFAE-47D4-8BF2-4D77F192B8F6}" type="presParOf" srcId="{5DFD26CD-845A-456E-AF11-F1EFA631EE8E}" destId="{EC52189A-4046-48DD-93B7-91E0E91D33F2}" srcOrd="1" destOrd="0" presId="urn:microsoft.com/office/officeart/2018/2/layout/IconLabelList"/>
    <dgm:cxn modelId="{6E641349-2E21-4A5D-8170-DAFCB549C631}" type="presParOf" srcId="{5DFD26CD-845A-456E-AF11-F1EFA631EE8E}" destId="{789D14E1-FC0D-483D-BBD1-08E4F0D170B3}" srcOrd="2" destOrd="0" presId="urn:microsoft.com/office/officeart/2018/2/layout/IconLabelList"/>
    <dgm:cxn modelId="{CE2E1EA5-B169-4DF4-9236-A83181508EF5}" type="presParOf" srcId="{2DBD09AA-05AB-496B-AAE6-756FD226B1CD}" destId="{2B8C4EB8-3C8B-4109-95A6-412D1F4EA727}" srcOrd="1" destOrd="0" presId="urn:microsoft.com/office/officeart/2018/2/layout/IconLabelList"/>
    <dgm:cxn modelId="{123A6EFE-FFF2-4436-8729-F0014FF61DE6}" type="presParOf" srcId="{2DBD09AA-05AB-496B-AAE6-756FD226B1CD}" destId="{72F4D2E9-01DD-4481-BD5B-6DB46D550522}" srcOrd="2" destOrd="0" presId="urn:microsoft.com/office/officeart/2018/2/layout/IconLabelList"/>
    <dgm:cxn modelId="{303FD43B-7321-44A5-B86B-33D401C04602}" type="presParOf" srcId="{72F4D2E9-01DD-4481-BD5B-6DB46D550522}" destId="{2541CF47-95C1-4B2D-ADC1-A06C739CBB7E}" srcOrd="0" destOrd="0" presId="urn:microsoft.com/office/officeart/2018/2/layout/IconLabelList"/>
    <dgm:cxn modelId="{845C66EB-FABB-4177-9524-4390F20AABB0}" type="presParOf" srcId="{72F4D2E9-01DD-4481-BD5B-6DB46D550522}" destId="{8966CA2B-9F39-47EA-86D3-758F81A4BB46}" srcOrd="1" destOrd="0" presId="urn:microsoft.com/office/officeart/2018/2/layout/IconLabelList"/>
    <dgm:cxn modelId="{D6733704-6932-46B9-A40D-7BDE11555E5C}" type="presParOf" srcId="{72F4D2E9-01DD-4481-BD5B-6DB46D550522}" destId="{0A68AAEC-B5EF-43EF-AA77-3CBBB42F96F8}" srcOrd="2" destOrd="0" presId="urn:microsoft.com/office/officeart/2018/2/layout/IconLabelList"/>
    <dgm:cxn modelId="{46ABF2F8-604A-44C7-A0E7-99D2CF8E30AA}" type="presParOf" srcId="{2DBD09AA-05AB-496B-AAE6-756FD226B1CD}" destId="{29781066-F4E1-46EB-9EAD-E31DB1570C11}" srcOrd="3" destOrd="0" presId="urn:microsoft.com/office/officeart/2018/2/layout/IconLabelList"/>
    <dgm:cxn modelId="{7BA1B2EA-2858-493E-B5E5-392DA58C3EFB}" type="presParOf" srcId="{2DBD09AA-05AB-496B-AAE6-756FD226B1CD}" destId="{50C5C98E-DBB0-47E7-AD46-29FB4C2BAC0C}" srcOrd="4" destOrd="0" presId="urn:microsoft.com/office/officeart/2018/2/layout/IconLabelList"/>
    <dgm:cxn modelId="{A5BFAC4F-27E7-448E-9F17-FC00B0067B5C}" type="presParOf" srcId="{50C5C98E-DBB0-47E7-AD46-29FB4C2BAC0C}" destId="{AD4D004A-54D3-4D64-805C-1BB2EEE8377F}" srcOrd="0" destOrd="0" presId="urn:microsoft.com/office/officeart/2018/2/layout/IconLabelList"/>
    <dgm:cxn modelId="{0413DBD8-9417-4002-A00C-51C21E5DE739}" type="presParOf" srcId="{50C5C98E-DBB0-47E7-AD46-29FB4C2BAC0C}" destId="{10670CA3-7CBD-48A6-BA63-A3888234361B}" srcOrd="1" destOrd="0" presId="urn:microsoft.com/office/officeart/2018/2/layout/IconLabelList"/>
    <dgm:cxn modelId="{2054EE73-EF06-4C8D-918A-CCC7D4F2F695}" type="presParOf" srcId="{50C5C98E-DBB0-47E7-AD46-29FB4C2BAC0C}" destId="{3E3BB665-64CF-4975-AB62-DEF6F1EF523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B9CD75-A03B-440D-997D-CA8D9D44FA6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23030-A4B0-4075-8124-B7D750EE3C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 technique enables the effective extraction of meaningful information from map images.</a:t>
          </a:r>
          <a:endParaRPr lang="en-US"/>
        </a:p>
      </dgm:t>
    </dgm:pt>
    <dgm:pt modelId="{1704D900-3969-4F1B-9ECA-D3BC643AA17F}" type="parTrans" cxnId="{CAB61E63-3F9D-432F-95A3-CF1A8C99AAAF}">
      <dgm:prSet/>
      <dgm:spPr/>
      <dgm:t>
        <a:bodyPr/>
        <a:lstStyle/>
        <a:p>
          <a:endParaRPr lang="en-US"/>
        </a:p>
      </dgm:t>
    </dgm:pt>
    <dgm:pt modelId="{6D176B99-CC42-4681-B86E-6F8B717FF946}" type="sibTrans" cxnId="{CAB61E63-3F9D-432F-95A3-CF1A8C99AA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225E98-030A-49CD-9682-524DF3D4D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Provides spatial representation of tree occupancy in the form of a Boolean matrix.</a:t>
          </a:r>
          <a:endParaRPr lang="en-US"/>
        </a:p>
      </dgm:t>
    </dgm:pt>
    <dgm:pt modelId="{385C31A6-6B87-4C5F-ADE5-A4614DC0134F}" type="parTrans" cxnId="{3095D329-D9E8-4C27-BA31-39016E273A06}">
      <dgm:prSet/>
      <dgm:spPr/>
      <dgm:t>
        <a:bodyPr/>
        <a:lstStyle/>
        <a:p>
          <a:endParaRPr lang="en-US"/>
        </a:p>
      </dgm:t>
    </dgm:pt>
    <dgm:pt modelId="{2CCC2E3F-DA1E-4620-8B1F-1BA20889CEDB}" type="sibTrans" cxnId="{3095D329-D9E8-4C27-BA31-39016E273A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75F60B-C5AD-4F95-BF7F-C776E0C3E1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Foundation for subsequent analyses of ecological characteristics and processes.</a:t>
          </a:r>
          <a:endParaRPr lang="en-US"/>
        </a:p>
      </dgm:t>
    </dgm:pt>
    <dgm:pt modelId="{84CA86A6-0306-46F6-911A-DAE1294DE968}" type="parTrans" cxnId="{CB81361C-A37F-4062-8A99-46E0F52C2289}">
      <dgm:prSet/>
      <dgm:spPr/>
      <dgm:t>
        <a:bodyPr/>
        <a:lstStyle/>
        <a:p>
          <a:endParaRPr lang="en-US"/>
        </a:p>
      </dgm:t>
    </dgm:pt>
    <dgm:pt modelId="{0975F02D-7B6E-4691-B674-0967DD351C91}" type="sibTrans" cxnId="{CB81361C-A37F-4062-8A99-46E0F52C22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9BDEE49-E359-409E-A05A-1DAE832804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 extracted data supports informed decision-making for biodiversity conservation efforts.</a:t>
          </a:r>
          <a:endParaRPr lang="en-US"/>
        </a:p>
      </dgm:t>
    </dgm:pt>
    <dgm:pt modelId="{92A32568-8E6B-4782-A8DC-E87B71929AD0}" type="parTrans" cxnId="{3B735580-9C0D-4269-A29B-F6512674B3F1}">
      <dgm:prSet/>
      <dgm:spPr/>
      <dgm:t>
        <a:bodyPr/>
        <a:lstStyle/>
        <a:p>
          <a:endParaRPr lang="en-US"/>
        </a:p>
      </dgm:t>
    </dgm:pt>
    <dgm:pt modelId="{DD100309-28DE-4150-BCC8-7A97E76E770F}" type="sibTrans" cxnId="{3B735580-9C0D-4269-A29B-F6512674B3F1}">
      <dgm:prSet/>
      <dgm:spPr/>
      <dgm:t>
        <a:bodyPr/>
        <a:lstStyle/>
        <a:p>
          <a:endParaRPr lang="en-US"/>
        </a:p>
      </dgm:t>
    </dgm:pt>
    <dgm:pt modelId="{A608B633-7E02-4B58-9B4B-3B612E43F4F3}" type="pres">
      <dgm:prSet presAssocID="{BBB9CD75-A03B-440D-997D-CA8D9D44FA6E}" presName="root" presStyleCnt="0">
        <dgm:presLayoutVars>
          <dgm:dir/>
          <dgm:resizeHandles val="exact"/>
        </dgm:presLayoutVars>
      </dgm:prSet>
      <dgm:spPr/>
    </dgm:pt>
    <dgm:pt modelId="{D1C3EE27-E7F8-4213-A553-8CD9E1F9C3B5}" type="pres">
      <dgm:prSet presAssocID="{BBB9CD75-A03B-440D-997D-CA8D9D44FA6E}" presName="container" presStyleCnt="0">
        <dgm:presLayoutVars>
          <dgm:dir/>
          <dgm:resizeHandles val="exact"/>
        </dgm:presLayoutVars>
      </dgm:prSet>
      <dgm:spPr/>
    </dgm:pt>
    <dgm:pt modelId="{7BB4C981-D191-4C23-8DA3-1E94714ED18B}" type="pres">
      <dgm:prSet presAssocID="{2C223030-A4B0-4075-8124-B7D750EE3CE1}" presName="compNode" presStyleCnt="0"/>
      <dgm:spPr/>
    </dgm:pt>
    <dgm:pt modelId="{F90944BD-F532-4B57-B3F5-4E46FA7C33F8}" type="pres">
      <dgm:prSet presAssocID="{2C223030-A4B0-4075-8124-B7D750EE3CE1}" presName="iconBgRect" presStyleLbl="bgShp" presStyleIdx="0" presStyleCnt="4"/>
      <dgm:spPr/>
    </dgm:pt>
    <dgm:pt modelId="{934D1C3A-6654-47CA-A93E-322D252A8B2C}" type="pres">
      <dgm:prSet presAssocID="{2C223030-A4B0-4075-8124-B7D750EE3CE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00800C5-5052-43CB-9654-00B13BD2E8A2}" type="pres">
      <dgm:prSet presAssocID="{2C223030-A4B0-4075-8124-B7D750EE3CE1}" presName="spaceRect" presStyleCnt="0"/>
      <dgm:spPr/>
    </dgm:pt>
    <dgm:pt modelId="{BF04E83C-EDDB-4795-848A-A702E130AA8C}" type="pres">
      <dgm:prSet presAssocID="{2C223030-A4B0-4075-8124-B7D750EE3CE1}" presName="textRect" presStyleLbl="revTx" presStyleIdx="0" presStyleCnt="4">
        <dgm:presLayoutVars>
          <dgm:chMax val="1"/>
          <dgm:chPref val="1"/>
        </dgm:presLayoutVars>
      </dgm:prSet>
      <dgm:spPr/>
    </dgm:pt>
    <dgm:pt modelId="{7A570FDA-F144-4D08-97FE-A504A78E54C9}" type="pres">
      <dgm:prSet presAssocID="{6D176B99-CC42-4681-B86E-6F8B717FF946}" presName="sibTrans" presStyleLbl="sibTrans2D1" presStyleIdx="0" presStyleCnt="0"/>
      <dgm:spPr/>
    </dgm:pt>
    <dgm:pt modelId="{41996332-70DC-401B-B0A7-AEFC7B43CB57}" type="pres">
      <dgm:prSet presAssocID="{BA225E98-030A-49CD-9682-524DF3D4D95C}" presName="compNode" presStyleCnt="0"/>
      <dgm:spPr/>
    </dgm:pt>
    <dgm:pt modelId="{9013118B-C935-42E1-A8D4-19A2AE0E4C71}" type="pres">
      <dgm:prSet presAssocID="{BA225E98-030A-49CD-9682-524DF3D4D95C}" presName="iconBgRect" presStyleLbl="bgShp" presStyleIdx="1" presStyleCnt="4"/>
      <dgm:spPr/>
    </dgm:pt>
    <dgm:pt modelId="{E7338958-7CA1-4977-B012-DE2CD562E4EF}" type="pres">
      <dgm:prSet presAssocID="{BA225E98-030A-49CD-9682-524DF3D4D9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664089E-B4C9-4F8F-8770-2DF257EF63BB}" type="pres">
      <dgm:prSet presAssocID="{BA225E98-030A-49CD-9682-524DF3D4D95C}" presName="spaceRect" presStyleCnt="0"/>
      <dgm:spPr/>
    </dgm:pt>
    <dgm:pt modelId="{06570460-4372-445F-87F8-27BAFD94A7DC}" type="pres">
      <dgm:prSet presAssocID="{BA225E98-030A-49CD-9682-524DF3D4D95C}" presName="textRect" presStyleLbl="revTx" presStyleIdx="1" presStyleCnt="4">
        <dgm:presLayoutVars>
          <dgm:chMax val="1"/>
          <dgm:chPref val="1"/>
        </dgm:presLayoutVars>
      </dgm:prSet>
      <dgm:spPr/>
    </dgm:pt>
    <dgm:pt modelId="{592F48CA-9F53-41D9-8F5A-47BA05C507D5}" type="pres">
      <dgm:prSet presAssocID="{2CCC2E3F-DA1E-4620-8B1F-1BA20889CEDB}" presName="sibTrans" presStyleLbl="sibTrans2D1" presStyleIdx="0" presStyleCnt="0"/>
      <dgm:spPr/>
    </dgm:pt>
    <dgm:pt modelId="{A6324FE4-ED66-4E68-B86A-59CC74423AFF}" type="pres">
      <dgm:prSet presAssocID="{2175F60B-C5AD-4F95-BF7F-C776E0C3E1F2}" presName="compNode" presStyleCnt="0"/>
      <dgm:spPr/>
    </dgm:pt>
    <dgm:pt modelId="{A45CB607-ACB6-4F43-A252-65380395D290}" type="pres">
      <dgm:prSet presAssocID="{2175F60B-C5AD-4F95-BF7F-C776E0C3E1F2}" presName="iconBgRect" presStyleLbl="bgShp" presStyleIdx="2" presStyleCnt="4"/>
      <dgm:spPr/>
    </dgm:pt>
    <dgm:pt modelId="{5079A108-15C4-4C14-9246-6B0C2656F225}" type="pres">
      <dgm:prSet presAssocID="{2175F60B-C5AD-4F95-BF7F-C776E0C3E1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605A9E3-14A2-4E57-95C1-CAAA4D4C723C}" type="pres">
      <dgm:prSet presAssocID="{2175F60B-C5AD-4F95-BF7F-C776E0C3E1F2}" presName="spaceRect" presStyleCnt="0"/>
      <dgm:spPr/>
    </dgm:pt>
    <dgm:pt modelId="{858C622A-DE27-4C5C-916F-30EC79EFFDD9}" type="pres">
      <dgm:prSet presAssocID="{2175F60B-C5AD-4F95-BF7F-C776E0C3E1F2}" presName="textRect" presStyleLbl="revTx" presStyleIdx="2" presStyleCnt="4">
        <dgm:presLayoutVars>
          <dgm:chMax val="1"/>
          <dgm:chPref val="1"/>
        </dgm:presLayoutVars>
      </dgm:prSet>
      <dgm:spPr/>
    </dgm:pt>
    <dgm:pt modelId="{6283172E-8BA4-4A47-B75A-40A2F0377501}" type="pres">
      <dgm:prSet presAssocID="{0975F02D-7B6E-4691-B674-0967DD351C91}" presName="sibTrans" presStyleLbl="sibTrans2D1" presStyleIdx="0" presStyleCnt="0"/>
      <dgm:spPr/>
    </dgm:pt>
    <dgm:pt modelId="{1EBFC617-53AE-4937-9544-8958CC38A978}" type="pres">
      <dgm:prSet presAssocID="{09BDEE49-E359-409E-A05A-1DAE83280475}" presName="compNode" presStyleCnt="0"/>
      <dgm:spPr/>
    </dgm:pt>
    <dgm:pt modelId="{40339E74-394C-445A-BB79-042E79FBF375}" type="pres">
      <dgm:prSet presAssocID="{09BDEE49-E359-409E-A05A-1DAE83280475}" presName="iconBgRect" presStyleLbl="bgShp" presStyleIdx="3" presStyleCnt="4"/>
      <dgm:spPr/>
    </dgm:pt>
    <dgm:pt modelId="{882218A2-E740-41B2-B6EA-4C0CC2A641F5}" type="pres">
      <dgm:prSet presAssocID="{09BDEE49-E359-409E-A05A-1DAE832804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C23884AF-1EEA-4D4E-AD7D-EC05CE085BFE}" type="pres">
      <dgm:prSet presAssocID="{09BDEE49-E359-409E-A05A-1DAE83280475}" presName="spaceRect" presStyleCnt="0"/>
      <dgm:spPr/>
    </dgm:pt>
    <dgm:pt modelId="{4C036078-6C64-4A0C-8FA2-7AEB881F8BCD}" type="pres">
      <dgm:prSet presAssocID="{09BDEE49-E359-409E-A05A-1DAE8328047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81361C-A37F-4062-8A99-46E0F52C2289}" srcId="{BBB9CD75-A03B-440D-997D-CA8D9D44FA6E}" destId="{2175F60B-C5AD-4F95-BF7F-C776E0C3E1F2}" srcOrd="2" destOrd="0" parTransId="{84CA86A6-0306-46F6-911A-DAE1294DE968}" sibTransId="{0975F02D-7B6E-4691-B674-0967DD351C91}"/>
    <dgm:cxn modelId="{3095D329-D9E8-4C27-BA31-39016E273A06}" srcId="{BBB9CD75-A03B-440D-997D-CA8D9D44FA6E}" destId="{BA225E98-030A-49CD-9682-524DF3D4D95C}" srcOrd="1" destOrd="0" parTransId="{385C31A6-6B87-4C5F-ADE5-A4614DC0134F}" sibTransId="{2CCC2E3F-DA1E-4620-8B1F-1BA20889CEDB}"/>
    <dgm:cxn modelId="{CAB61E63-3F9D-432F-95A3-CF1A8C99AAAF}" srcId="{BBB9CD75-A03B-440D-997D-CA8D9D44FA6E}" destId="{2C223030-A4B0-4075-8124-B7D750EE3CE1}" srcOrd="0" destOrd="0" parTransId="{1704D900-3969-4F1B-9ECA-D3BC643AA17F}" sibTransId="{6D176B99-CC42-4681-B86E-6F8B717FF946}"/>
    <dgm:cxn modelId="{6908AD67-18DC-4DA3-87E2-45DDE5D423E3}" type="presOf" srcId="{BBB9CD75-A03B-440D-997D-CA8D9D44FA6E}" destId="{A608B633-7E02-4B58-9B4B-3B612E43F4F3}" srcOrd="0" destOrd="0" presId="urn:microsoft.com/office/officeart/2018/2/layout/IconCircleList"/>
    <dgm:cxn modelId="{89ACF34E-6C58-416B-9066-4D244B0220D6}" type="presOf" srcId="{0975F02D-7B6E-4691-B674-0967DD351C91}" destId="{6283172E-8BA4-4A47-B75A-40A2F0377501}" srcOrd="0" destOrd="0" presId="urn:microsoft.com/office/officeart/2018/2/layout/IconCircleList"/>
    <dgm:cxn modelId="{3B735580-9C0D-4269-A29B-F6512674B3F1}" srcId="{BBB9CD75-A03B-440D-997D-CA8D9D44FA6E}" destId="{09BDEE49-E359-409E-A05A-1DAE83280475}" srcOrd="3" destOrd="0" parTransId="{92A32568-8E6B-4782-A8DC-E87B71929AD0}" sibTransId="{DD100309-28DE-4150-BCC8-7A97E76E770F}"/>
    <dgm:cxn modelId="{C2946299-1906-41EA-AA8E-7A4CAE506E5C}" type="presOf" srcId="{6D176B99-CC42-4681-B86E-6F8B717FF946}" destId="{7A570FDA-F144-4D08-97FE-A504A78E54C9}" srcOrd="0" destOrd="0" presId="urn:microsoft.com/office/officeart/2018/2/layout/IconCircleList"/>
    <dgm:cxn modelId="{028A28A6-EC55-4A90-9F5B-396C4A7ADE30}" type="presOf" srcId="{2CCC2E3F-DA1E-4620-8B1F-1BA20889CEDB}" destId="{592F48CA-9F53-41D9-8F5A-47BA05C507D5}" srcOrd="0" destOrd="0" presId="urn:microsoft.com/office/officeart/2018/2/layout/IconCircleList"/>
    <dgm:cxn modelId="{65DF67AC-6E7C-4411-ABA5-9A9F60226A6D}" type="presOf" srcId="{2C223030-A4B0-4075-8124-B7D750EE3CE1}" destId="{BF04E83C-EDDB-4795-848A-A702E130AA8C}" srcOrd="0" destOrd="0" presId="urn:microsoft.com/office/officeart/2018/2/layout/IconCircleList"/>
    <dgm:cxn modelId="{D15717AD-8DAB-4289-A6D2-342468C174D2}" type="presOf" srcId="{2175F60B-C5AD-4F95-BF7F-C776E0C3E1F2}" destId="{858C622A-DE27-4C5C-916F-30EC79EFFDD9}" srcOrd="0" destOrd="0" presId="urn:microsoft.com/office/officeart/2018/2/layout/IconCircleList"/>
    <dgm:cxn modelId="{CCB6FBCD-E980-4EBE-B12F-A515FE1D01A4}" type="presOf" srcId="{09BDEE49-E359-409E-A05A-1DAE83280475}" destId="{4C036078-6C64-4A0C-8FA2-7AEB881F8BCD}" srcOrd="0" destOrd="0" presId="urn:microsoft.com/office/officeart/2018/2/layout/IconCircleList"/>
    <dgm:cxn modelId="{CF4BF0CF-B09B-4352-86BB-C185A411F17A}" type="presOf" srcId="{BA225E98-030A-49CD-9682-524DF3D4D95C}" destId="{06570460-4372-445F-87F8-27BAFD94A7DC}" srcOrd="0" destOrd="0" presId="urn:microsoft.com/office/officeart/2018/2/layout/IconCircleList"/>
    <dgm:cxn modelId="{CC02D154-6111-4F76-B2D1-E57F8191D43A}" type="presParOf" srcId="{A608B633-7E02-4B58-9B4B-3B612E43F4F3}" destId="{D1C3EE27-E7F8-4213-A553-8CD9E1F9C3B5}" srcOrd="0" destOrd="0" presId="urn:microsoft.com/office/officeart/2018/2/layout/IconCircleList"/>
    <dgm:cxn modelId="{DDA69617-764A-4FAF-A174-F543FB9B0975}" type="presParOf" srcId="{D1C3EE27-E7F8-4213-A553-8CD9E1F9C3B5}" destId="{7BB4C981-D191-4C23-8DA3-1E94714ED18B}" srcOrd="0" destOrd="0" presId="urn:microsoft.com/office/officeart/2018/2/layout/IconCircleList"/>
    <dgm:cxn modelId="{63CCE97F-6E57-4A4A-8F55-5351AA64EEF5}" type="presParOf" srcId="{7BB4C981-D191-4C23-8DA3-1E94714ED18B}" destId="{F90944BD-F532-4B57-B3F5-4E46FA7C33F8}" srcOrd="0" destOrd="0" presId="urn:microsoft.com/office/officeart/2018/2/layout/IconCircleList"/>
    <dgm:cxn modelId="{361615D3-6CDE-45E5-A50B-F1BB342A30E2}" type="presParOf" srcId="{7BB4C981-D191-4C23-8DA3-1E94714ED18B}" destId="{934D1C3A-6654-47CA-A93E-322D252A8B2C}" srcOrd="1" destOrd="0" presId="urn:microsoft.com/office/officeart/2018/2/layout/IconCircleList"/>
    <dgm:cxn modelId="{C12467AA-E38D-4995-9567-04F9C858D218}" type="presParOf" srcId="{7BB4C981-D191-4C23-8DA3-1E94714ED18B}" destId="{300800C5-5052-43CB-9654-00B13BD2E8A2}" srcOrd="2" destOrd="0" presId="urn:microsoft.com/office/officeart/2018/2/layout/IconCircleList"/>
    <dgm:cxn modelId="{AD286065-252F-4351-836B-3A7315FB7F30}" type="presParOf" srcId="{7BB4C981-D191-4C23-8DA3-1E94714ED18B}" destId="{BF04E83C-EDDB-4795-848A-A702E130AA8C}" srcOrd="3" destOrd="0" presId="urn:microsoft.com/office/officeart/2018/2/layout/IconCircleList"/>
    <dgm:cxn modelId="{8598B521-66CC-4B6F-8FF7-88EEC58A6CEC}" type="presParOf" srcId="{D1C3EE27-E7F8-4213-A553-8CD9E1F9C3B5}" destId="{7A570FDA-F144-4D08-97FE-A504A78E54C9}" srcOrd="1" destOrd="0" presId="urn:microsoft.com/office/officeart/2018/2/layout/IconCircleList"/>
    <dgm:cxn modelId="{BF643B24-85A1-452B-BD7F-6DFD6E1DD1E5}" type="presParOf" srcId="{D1C3EE27-E7F8-4213-A553-8CD9E1F9C3B5}" destId="{41996332-70DC-401B-B0A7-AEFC7B43CB57}" srcOrd="2" destOrd="0" presId="urn:microsoft.com/office/officeart/2018/2/layout/IconCircleList"/>
    <dgm:cxn modelId="{756F7352-73D5-42CD-A8E5-C1E84C53794E}" type="presParOf" srcId="{41996332-70DC-401B-B0A7-AEFC7B43CB57}" destId="{9013118B-C935-42E1-A8D4-19A2AE0E4C71}" srcOrd="0" destOrd="0" presId="urn:microsoft.com/office/officeart/2018/2/layout/IconCircleList"/>
    <dgm:cxn modelId="{E98853DA-290F-4904-BD3B-BD408462FF65}" type="presParOf" srcId="{41996332-70DC-401B-B0A7-AEFC7B43CB57}" destId="{E7338958-7CA1-4977-B012-DE2CD562E4EF}" srcOrd="1" destOrd="0" presId="urn:microsoft.com/office/officeart/2018/2/layout/IconCircleList"/>
    <dgm:cxn modelId="{94AAAE4C-0FB8-409B-B992-F046982BF643}" type="presParOf" srcId="{41996332-70DC-401B-B0A7-AEFC7B43CB57}" destId="{D664089E-B4C9-4F8F-8770-2DF257EF63BB}" srcOrd="2" destOrd="0" presId="urn:microsoft.com/office/officeart/2018/2/layout/IconCircleList"/>
    <dgm:cxn modelId="{578864FE-F856-482B-9310-B2594694716F}" type="presParOf" srcId="{41996332-70DC-401B-B0A7-AEFC7B43CB57}" destId="{06570460-4372-445F-87F8-27BAFD94A7DC}" srcOrd="3" destOrd="0" presId="urn:microsoft.com/office/officeart/2018/2/layout/IconCircleList"/>
    <dgm:cxn modelId="{1382EED0-FA08-403A-AD07-12D26F826FF1}" type="presParOf" srcId="{D1C3EE27-E7F8-4213-A553-8CD9E1F9C3B5}" destId="{592F48CA-9F53-41D9-8F5A-47BA05C507D5}" srcOrd="3" destOrd="0" presId="urn:microsoft.com/office/officeart/2018/2/layout/IconCircleList"/>
    <dgm:cxn modelId="{CBFB805D-378B-4967-84AC-582BC655E202}" type="presParOf" srcId="{D1C3EE27-E7F8-4213-A553-8CD9E1F9C3B5}" destId="{A6324FE4-ED66-4E68-B86A-59CC74423AFF}" srcOrd="4" destOrd="0" presId="urn:microsoft.com/office/officeart/2018/2/layout/IconCircleList"/>
    <dgm:cxn modelId="{47ADE8B5-76BC-4800-9854-FBBD391E634E}" type="presParOf" srcId="{A6324FE4-ED66-4E68-B86A-59CC74423AFF}" destId="{A45CB607-ACB6-4F43-A252-65380395D290}" srcOrd="0" destOrd="0" presId="urn:microsoft.com/office/officeart/2018/2/layout/IconCircleList"/>
    <dgm:cxn modelId="{F2D5B35F-AB2A-4FF7-9A2C-F7CC1E016C67}" type="presParOf" srcId="{A6324FE4-ED66-4E68-B86A-59CC74423AFF}" destId="{5079A108-15C4-4C14-9246-6B0C2656F225}" srcOrd="1" destOrd="0" presId="urn:microsoft.com/office/officeart/2018/2/layout/IconCircleList"/>
    <dgm:cxn modelId="{D354AE91-6A11-455F-AC84-B5F8BBBDC640}" type="presParOf" srcId="{A6324FE4-ED66-4E68-B86A-59CC74423AFF}" destId="{B605A9E3-14A2-4E57-95C1-CAAA4D4C723C}" srcOrd="2" destOrd="0" presId="urn:microsoft.com/office/officeart/2018/2/layout/IconCircleList"/>
    <dgm:cxn modelId="{D3AF3CB3-1740-4B09-AB03-6024638FA706}" type="presParOf" srcId="{A6324FE4-ED66-4E68-B86A-59CC74423AFF}" destId="{858C622A-DE27-4C5C-916F-30EC79EFFDD9}" srcOrd="3" destOrd="0" presId="urn:microsoft.com/office/officeart/2018/2/layout/IconCircleList"/>
    <dgm:cxn modelId="{C1C46EA8-8791-416A-86A7-6C892DCD9480}" type="presParOf" srcId="{D1C3EE27-E7F8-4213-A553-8CD9E1F9C3B5}" destId="{6283172E-8BA4-4A47-B75A-40A2F0377501}" srcOrd="5" destOrd="0" presId="urn:microsoft.com/office/officeart/2018/2/layout/IconCircleList"/>
    <dgm:cxn modelId="{DDA094A3-60DA-455A-9BC2-CEA41E856B8D}" type="presParOf" srcId="{D1C3EE27-E7F8-4213-A553-8CD9E1F9C3B5}" destId="{1EBFC617-53AE-4937-9544-8958CC38A978}" srcOrd="6" destOrd="0" presId="urn:microsoft.com/office/officeart/2018/2/layout/IconCircleList"/>
    <dgm:cxn modelId="{26F76C2C-DFDE-4DC2-B8CC-3F89D588A4D7}" type="presParOf" srcId="{1EBFC617-53AE-4937-9544-8958CC38A978}" destId="{40339E74-394C-445A-BB79-042E79FBF375}" srcOrd="0" destOrd="0" presId="urn:microsoft.com/office/officeart/2018/2/layout/IconCircleList"/>
    <dgm:cxn modelId="{7692C7A5-FB66-4D50-B7E6-1317DF2636F7}" type="presParOf" srcId="{1EBFC617-53AE-4937-9544-8958CC38A978}" destId="{882218A2-E740-41B2-B6EA-4C0CC2A641F5}" srcOrd="1" destOrd="0" presId="urn:microsoft.com/office/officeart/2018/2/layout/IconCircleList"/>
    <dgm:cxn modelId="{AAF3604D-71ED-4E66-BBEA-F8FD0D1E5EFD}" type="presParOf" srcId="{1EBFC617-53AE-4937-9544-8958CC38A978}" destId="{C23884AF-1EEA-4D4E-AD7D-EC05CE085BFE}" srcOrd="2" destOrd="0" presId="urn:microsoft.com/office/officeart/2018/2/layout/IconCircleList"/>
    <dgm:cxn modelId="{501479F5-9360-4962-AD53-9DD39D79901F}" type="presParOf" srcId="{1EBFC617-53AE-4937-9544-8958CC38A978}" destId="{4C036078-6C64-4A0C-8FA2-7AEB881F8BC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C33A2-F5B8-44DA-8960-295F63E3401F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D14E1-FC0D-483D-BBD1-08E4F0D170B3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Previous studies on the transition from connected to fragmented vegetation</a:t>
          </a:r>
          <a:endParaRPr lang="en-US" sz="1500" kern="1200"/>
        </a:p>
      </dsp:txBody>
      <dsp:txXfrm>
        <a:off x="417971" y="2644140"/>
        <a:ext cx="2889450" cy="720000"/>
      </dsp:txXfrm>
    </dsp:sp>
    <dsp:sp modelId="{2541CF47-95C1-4B2D-ADC1-A06C739CBB7E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8AAEC-B5EF-43EF-AA77-3CBBB42F96F8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Percolation theory predicts universal features in range margins</a:t>
          </a:r>
          <a:endParaRPr lang="en-US" sz="1500" kern="1200"/>
        </a:p>
      </dsp:txBody>
      <dsp:txXfrm>
        <a:off x="3813075" y="2644140"/>
        <a:ext cx="2889450" cy="720000"/>
      </dsp:txXfrm>
    </dsp:sp>
    <dsp:sp modelId="{AD4D004A-54D3-4D64-805C-1BB2EEE8377F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BB665-64CF-4975-AB62-DEF6F1EF5234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Lack of research on fractal structure of treelines using several satellite images</a:t>
          </a:r>
          <a:endParaRPr lang="en-US" sz="15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944BD-F532-4B57-B3F5-4E46FA7C33F8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4D1C3A-6654-47CA-A93E-322D252A8B2C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4E83C-EDDB-4795-848A-A702E130AA8C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The technique enables the effective extraction of meaningful information from map images.</a:t>
          </a:r>
          <a:endParaRPr lang="en-US" sz="2100" kern="1200"/>
        </a:p>
      </dsp:txBody>
      <dsp:txXfrm>
        <a:off x="1834517" y="469890"/>
        <a:ext cx="3148942" cy="1335915"/>
      </dsp:txXfrm>
    </dsp:sp>
    <dsp:sp modelId="{9013118B-C935-42E1-A8D4-19A2AE0E4C7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38958-7CA1-4977-B012-DE2CD562E4EF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70460-4372-445F-87F8-27BAFD94A7DC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Provides spatial representation of tree occupancy in the form of a Boolean matrix.</a:t>
          </a:r>
          <a:endParaRPr lang="en-US" sz="2100" kern="1200"/>
        </a:p>
      </dsp:txBody>
      <dsp:txXfrm>
        <a:off x="7154322" y="469890"/>
        <a:ext cx="3148942" cy="1335915"/>
      </dsp:txXfrm>
    </dsp:sp>
    <dsp:sp modelId="{A45CB607-ACB6-4F43-A252-65380395D290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9A108-15C4-4C14-9246-6B0C2656F225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C622A-DE27-4C5C-916F-30EC79EFFDD9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Foundation for subsequent analyses of ecological characteristics and processes.</a:t>
          </a:r>
          <a:endParaRPr lang="en-US" sz="2100" kern="1200"/>
        </a:p>
      </dsp:txBody>
      <dsp:txXfrm>
        <a:off x="1834517" y="2545532"/>
        <a:ext cx="3148942" cy="1335915"/>
      </dsp:txXfrm>
    </dsp:sp>
    <dsp:sp modelId="{40339E74-394C-445A-BB79-042E79FBF375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218A2-E740-41B2-B6EA-4C0CC2A641F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36078-6C64-4A0C-8FA2-7AEB881F8BCD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The extracted data supports informed decision-making for biodiversity conservation efforts.</a:t>
          </a:r>
          <a:endParaRPr lang="en-US" sz="2100" kern="1200"/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FC10-364C-85AF-92A6-602B825EE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8C629-FAA3-7092-EBF1-6DADDA58D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90A5E-BD5A-2473-ED61-A4F0000E0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9EF72-6294-52A0-D1F9-684DDB85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34C41-C306-A1D9-CA40-0F815FAC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7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94FE-6555-B8CE-2518-5690CEAE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41FC3-0106-A899-A0CE-7D11F0611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337D8-A469-34EC-EE7E-B11BD527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6E377-BF79-4091-E075-D356E7BE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7B2EA-9186-0377-1EBA-8723E789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5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C404-9C12-50E3-2A13-6CF9B9F8B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1102A-AEA8-5DAE-4E20-A7454251C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165E4-5EB4-4848-5C7C-F3FCA289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9620D-BF39-5D3D-C5CF-DD781401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D360F-05EE-ECD9-65B0-AB7B416F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6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5E09-CBF6-A068-8937-B1F843F5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6ABE7-7E67-572C-32F9-9195521B6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160B0-C471-A956-CFAC-914CE6B9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9896-BD02-4C8D-9168-76F8869D37A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DE56D-EAFA-4A5A-1DF0-B74675DBE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1D87C-4D83-2B11-CE96-89B6BC99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1783-DFD8-4EC5-BA04-7B1A9E91E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5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FC44-78EF-AB90-255D-01C98D5E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1679-AEC2-5A84-0F8F-AA08AC9C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2DEE-B43C-5635-2404-7DD8726A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9FF75-2141-3F1D-EDAC-63B1BC1C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0148-C35A-54D9-3F15-42CB8651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7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72F5-43A6-2AB1-706B-4298D28C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47AAE-D83A-0D0D-8EC4-C465B8781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8948C-C694-49DD-54AC-71ED62CD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04A1F-8320-A9C1-AC3E-0BCB1D64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58F9-FD4C-0474-9D12-1D2884A2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3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8FE4-7A5B-9535-662F-3E74B5F6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BC80B-3231-8360-9DF5-478224C69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C0354-9AE6-271A-CAC2-F6B036FFD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4A76-235E-575D-F0E9-59EF68A4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530D8-0C23-66E2-9925-9550E17A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79C75-C9BD-A6D4-EF58-A18CAB3C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8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3767-7FCA-783F-EBAB-497EE707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05234-55A2-9345-9E16-A49E6F4CD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5F18C-E6A2-A439-876F-9A2437842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0AC7C-FF40-FD87-F186-C5693AC94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632BC-E232-84E4-1D19-7838EDE93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CA989-BFC6-1865-8E1D-09C996E8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E43CE-721C-971E-18DB-F94EC365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7994B-6905-F54B-9D5E-23E0CBF1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3A63-6D56-C81E-B022-5C8838B5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F0F23-7CB7-024A-107D-29431AD9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41412-4B09-FAAE-BBAB-1B31C4F2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3BD6B-C058-AF3E-B17F-B7520A0D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6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364A14-B1EE-1071-5665-1D952A48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944E4-04C7-FEED-8DEC-AB60F47D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0521-FFB8-2D57-B8CC-785FB822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62DED-D145-8F06-AFE0-B6BB5B3B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9CE9-4648-CE64-664C-4D83C4FA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825A0-3E23-8593-D87F-20F3C8699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32E0D-2C44-DF0C-11AB-0A22C976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DFC00-FBD8-5DAE-31A4-C46D1A23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9B891-4C41-203C-D637-A6458C41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26F2-72F5-E2BD-F1AE-925201129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94D835-3B75-7D7F-3F53-7D084A213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AFA8-285B-82BF-339D-91B45ABC0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A0E7A-791F-CF7D-4413-99D33A6D1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54F42-B1C2-8E17-D086-129CE823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87CED-DDB2-E50B-1FFB-A4B3B15F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56DF9-7E7B-6A12-E04B-3AD0E722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3838D-22D0-760B-7465-85947021B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EDF5A-3297-386F-258A-F7B67E6C9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CDADD-5404-46BA-A27A-D96283A6977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229A2-68E5-3D65-68F6-857A15358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6141-F70E-F96B-42C4-68E995D3B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0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5C360-9963-A251-784E-9AFA1571B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1B24E-831B-D816-3F0E-40CDA8249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400" b="0" i="0" u="none" strike="noStrike" baseline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The Fractal Structure of Treelines in High Mountains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94A52-90E1-F2FD-CC54-37697FBA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7265845" cy="1767527"/>
          </a:xfrm>
        </p:spPr>
        <p:txBody>
          <a:bodyPr>
            <a:normAutofit fontScale="92500" lnSpcReduction="10000"/>
          </a:bodyPr>
          <a:lstStyle/>
          <a:p>
            <a:pPr marR="0" lvl="0" algn="l" rtl="0"/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Bálint Kovács, Kristóf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Kássa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, Muhammad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Najeed</a:t>
            </a:r>
            <a:endParaRPr lang="hu-HU" altLang="zh-CN" sz="1400" b="0" i="0" u="none" strike="noStrike" baseline="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MSc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Students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, </a:t>
            </a:r>
            <a:r>
              <a:rPr lang="en-US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Institute of Mathematics, Faculty of Natural Sciences, Budapest University of Technology and Economics</a:t>
            </a:r>
            <a:endParaRPr lang="hu-HU" altLang="zh-CN" sz="1400" b="0" i="0" u="none" strike="noStrike" baseline="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endParaRPr lang="hu-HU" altLang="zh-CN" sz="140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Advisor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: Dr. Beáta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Oborny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Associate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Professor</a:t>
            </a:r>
          </a:p>
          <a:p>
            <a:pPr marR="0" lvl="0" algn="l" rtl="0"/>
            <a:r>
              <a:rPr lang="en-US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Department of Plant Systematics, Ecology and Theoretical Biology, Faculty of Science, Eötvös Loránd University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50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9727B-7252-C26C-4002-C7007EB8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54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Gradient Random Map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A7A4B-8328-D3D0-30CC-BF7D991A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altLang="zh-CN" sz="2200" b="0" i="0" u="none" strike="noStrike" baseline="0"/>
              <a:t>Considers environmental gradient (e.g., altitude) in tree species distribution.</a:t>
            </a:r>
          </a:p>
          <a:p>
            <a:pPr marR="0" lvl="0"/>
            <a:r>
              <a:rPr lang="en-US" altLang="zh-CN" sz="2200" b="0" i="0" u="none" strike="noStrike" baseline="0"/>
              <a:t>Colonization and extinction probabilities become functions of the gradient variable.</a:t>
            </a:r>
          </a:p>
          <a:p>
            <a:pPr marR="0" lvl="0"/>
            <a:r>
              <a:rPr lang="en-US" altLang="zh-CN" sz="2200" b="0" i="0" u="none" strike="noStrike" baseline="0"/>
              <a:t>Captures spatial dynamics in response to environmental variations.</a:t>
            </a:r>
          </a:p>
        </p:txBody>
      </p:sp>
    </p:spTree>
    <p:extLst>
      <p:ext uri="{BB962C8B-B14F-4D97-AF65-F5344CB8AC3E}">
        <p14:creationId xmlns:p14="http://schemas.microsoft.com/office/powerpoint/2010/main" val="355096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115D7-68EB-4590-9BD1-A56D94144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EBE93-BD2D-F2A9-A266-D1898D73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6996"/>
            <a:ext cx="5344742" cy="16709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4000" b="0" i="0" u="none" strike="noStrike" baseline="0"/>
              <a:t>Gradient Contact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DFB8D-8973-6C5C-5399-03CA0766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399719"/>
            <a:ext cx="5344742" cy="371794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 dirty="0"/>
              <a:t>Extends the Homogeneous Contact Process model with gradient-dependent probabilities.</a:t>
            </a:r>
          </a:p>
          <a:p>
            <a:pPr marR="0" lvl="0"/>
            <a:r>
              <a:rPr lang="en-US" altLang="zh-CN" sz="2000" b="0" i="0" u="none" strike="noStrike" baseline="0" dirty="0"/>
              <a:t>Utilizes tube-like boundary conditions to minimize finite-size effects.</a:t>
            </a:r>
          </a:p>
          <a:p>
            <a:pPr marR="0" lvl="0"/>
            <a:r>
              <a:rPr lang="en-US" altLang="zh-CN" sz="2000" b="0" i="0" u="none" strike="noStrike" baseline="0" dirty="0"/>
              <a:t>Examines how environmental gradients influence colonization and extinction patterns.</a:t>
            </a:r>
          </a:p>
        </p:txBody>
      </p:sp>
      <p:pic>
        <p:nvPicPr>
          <p:cNvPr id="8" name="Kép 5" descr="A képen képernyőkép, minta, szövet látható&#10;&#10;Automatikusan generált leírás">
            <a:extLst>
              <a:ext uri="{FF2B5EF4-FFF2-40B4-BE49-F238E27FC236}">
                <a16:creationId xmlns:a16="http://schemas.microsoft.com/office/drawing/2014/main" id="{341363D4-3CB0-4B12-0ECB-C29273C1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585" y="732129"/>
            <a:ext cx="2602663" cy="2555106"/>
          </a:xfrm>
          <a:prstGeom prst="rect">
            <a:avLst/>
          </a:prstGeom>
        </p:spPr>
      </p:pic>
      <p:pic>
        <p:nvPicPr>
          <p:cNvPr id="12" name="Kép 7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3944479D-3C1A-2566-4C71-D9817220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055" y="4429863"/>
            <a:ext cx="2602663" cy="797009"/>
          </a:xfrm>
          <a:prstGeom prst="rect">
            <a:avLst/>
          </a:prstGeom>
        </p:spPr>
      </p:pic>
      <p:pic>
        <p:nvPicPr>
          <p:cNvPr id="10" name="Kép 6" descr="A képen szöveg, minta, képernyőkép, fekete-fehér látható&#10;&#10;Automatikusan generált leírás">
            <a:extLst>
              <a:ext uri="{FF2B5EF4-FFF2-40B4-BE49-F238E27FC236}">
                <a16:creationId xmlns:a16="http://schemas.microsoft.com/office/drawing/2014/main" id="{28C25D5E-9401-987D-82FE-9B4B4296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68" y="3429286"/>
            <a:ext cx="2602663" cy="2576635"/>
          </a:xfrm>
          <a:prstGeom prst="rect">
            <a:avLst/>
          </a:prstGeom>
        </p:spPr>
      </p:pic>
      <p:pic>
        <p:nvPicPr>
          <p:cNvPr id="6" name="Kép 4" descr="A képen minta, képernyőkép, Téglalap, tervezés látható&#10;&#10;Automatikusan generált leírás">
            <a:extLst>
              <a:ext uri="{FF2B5EF4-FFF2-40B4-BE49-F238E27FC236}">
                <a16:creationId xmlns:a16="http://schemas.microsoft.com/office/drawing/2014/main" id="{92BE0ADD-446A-4F70-924B-CB3260DC6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937" y="728262"/>
            <a:ext cx="2602663" cy="25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1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736F7-F8EB-AF13-0CBA-726BF9C8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Detection of the Giant Component</a:t>
            </a:r>
          </a:p>
        </p:txBody>
      </p:sp>
      <p:pic>
        <p:nvPicPr>
          <p:cNvPr id="6" name="Kép 6" descr="A képen szöveg, képernyőkép, Grafika, térkép látható&#10;&#10;Automatikusan generált leírás">
            <a:extLst>
              <a:ext uri="{FF2B5EF4-FFF2-40B4-BE49-F238E27FC236}">
                <a16:creationId xmlns:a16="http://schemas.microsoft.com/office/drawing/2014/main" id="{7DDB5622-BA23-8019-BE7B-3345750BB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" b="-7"/>
          <a:stretch/>
        </p:blipFill>
        <p:spPr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4" name="Kép 5" descr="A képen szöveg, minta, fekete-fehér, szövet látható&#10;&#10;Automatikusan generált leírás">
            <a:extLst>
              <a:ext uri="{FF2B5EF4-FFF2-40B4-BE49-F238E27FC236}">
                <a16:creationId xmlns:a16="http://schemas.microsoft.com/office/drawing/2014/main" id="{B5D975D2-770E-AF8D-1B9D-EFA89846D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" r="-2" b="-2"/>
          <a:stretch/>
        </p:blipFill>
        <p:spPr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1BC4-A95A-E98F-C776-062E60229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4542" y="1946684"/>
            <a:ext cx="736399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b="0" i="0" u="none" strike="noStrike" baseline="0"/>
              <a:t>Identification of connected sites forming a vegetation patch by species movement without vacant sites in between.</a:t>
            </a:r>
          </a:p>
          <a:p>
            <a:pPr marR="0" lvl="0"/>
            <a:r>
              <a:rPr lang="en-US" altLang="zh-CN" b="0" i="0" u="none" strike="noStrike" baseline="0"/>
              <a:t>The largest patch connecting the highest number of sites is known as the "giant component."</a:t>
            </a:r>
          </a:p>
          <a:p>
            <a:pPr marR="0" lvl="0"/>
            <a:r>
              <a:rPr lang="en-US" altLang="zh-CN" b="0" i="0" u="none" strike="noStrike" baseline="0"/>
              <a:t>Other patches are referred to as "fragments."</a:t>
            </a:r>
          </a:p>
        </p:txBody>
      </p:sp>
    </p:spTree>
    <p:extLst>
      <p:ext uri="{BB962C8B-B14F-4D97-AF65-F5344CB8AC3E}">
        <p14:creationId xmlns:p14="http://schemas.microsoft.com/office/powerpoint/2010/main" val="83802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D43B0-9CE3-2D43-B62C-335B0E3D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50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Hoshen-Kopelman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1D302-99EC-EFBA-15D4-E695C44F6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altLang="zh-CN" sz="2400" b="0" i="0" u="none" strike="noStrike" baseline="0"/>
              <a:t>An efficient algorithm for labeling clusters on a grid.</a:t>
            </a:r>
          </a:p>
          <a:p>
            <a:pPr marR="0" lvl="0"/>
            <a:r>
              <a:rPr lang="en-US" altLang="zh-CN" sz="2400" b="0" i="0" u="none" strike="noStrike" baseline="0"/>
              <a:t>Uses a raster scan to assign cluster labels to occupied cells.</a:t>
            </a:r>
          </a:p>
          <a:p>
            <a:pPr marR="0" lvl="0"/>
            <a:r>
              <a:rPr lang="en-US" altLang="zh-CN" sz="2400" b="0" i="0" u="none" strike="noStrike" baseline="0"/>
              <a:t>Labels are based on neighboring cells and the Union-Find algorithm.</a:t>
            </a:r>
          </a:p>
        </p:txBody>
      </p:sp>
    </p:spTree>
    <p:extLst>
      <p:ext uri="{BB962C8B-B14F-4D97-AF65-F5344CB8AC3E}">
        <p14:creationId xmlns:p14="http://schemas.microsoft.com/office/powerpoint/2010/main" val="152767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85E53-DE1B-8682-3911-6BE06347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67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Union-Find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03555-8E8F-C2E3-A0D5-6AE75C3C4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altLang="zh-CN" sz="2400" b="0" i="0" u="none" strike="noStrike" baseline="0"/>
              <a:t>Computes equivalence classes and determines if items belong to the same class.</a:t>
            </a:r>
          </a:p>
          <a:p>
            <a:pPr marR="0" lvl="0"/>
            <a:r>
              <a:rPr lang="en-US" altLang="zh-CN" sz="2400" b="0" i="0" u="none" strike="noStrike" baseline="0"/>
              <a:t>Union(x, y) checks if items x and y are in the same equivalence class.</a:t>
            </a:r>
          </a:p>
          <a:p>
            <a:pPr marR="0" lvl="0"/>
            <a:r>
              <a:rPr lang="en-US" altLang="zh-CN" sz="2400" b="0" i="0" u="none" strike="noStrike" baseline="0"/>
              <a:t>Find(x) returns a representative member of the equivalence class.</a:t>
            </a:r>
          </a:p>
        </p:txBody>
      </p:sp>
    </p:spTree>
    <p:extLst>
      <p:ext uri="{BB962C8B-B14F-4D97-AF65-F5344CB8AC3E}">
        <p14:creationId xmlns:p14="http://schemas.microsoft.com/office/powerpoint/2010/main" val="227248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00C8F-8323-77EC-B3C3-C6C94A2B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3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Depth-First Search (DFS) Algorithm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31D36-57A3-18FA-0360-A29F43F43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altLang="zh-CN" sz="2200" b="0" i="0" u="none" strike="noStrike" baseline="0"/>
              <a:t>Used to detect connected components in a graph.</a:t>
            </a:r>
          </a:p>
          <a:p>
            <a:pPr marR="0" lvl="0"/>
            <a:r>
              <a:rPr lang="en-US" altLang="zh-CN" sz="2200" b="0" i="0" u="none" strike="noStrike" baseline="0"/>
              <a:t>Cells of the lattice represent vertices, and neighboring cells are connected by edges.</a:t>
            </a:r>
          </a:p>
          <a:p>
            <a:pPr marR="0" lvl="0"/>
            <a:r>
              <a:rPr lang="en-US" altLang="zh-CN" sz="2200" b="0" i="0" u="none" strike="noStrike" baseline="0"/>
              <a:t>The components of the population correspond to the connected components in the graph.</a:t>
            </a:r>
          </a:p>
        </p:txBody>
      </p:sp>
      <p:pic>
        <p:nvPicPr>
          <p:cNvPr id="4" name="Kép 5" descr="A képen szöveg, képernyőkép, minta, fehér látható&#10;&#10;Automatikusan generált leírás">
            <a:extLst>
              <a:ext uri="{FF2B5EF4-FFF2-40B4-BE49-F238E27FC236}">
                <a16:creationId xmlns:a16="http://schemas.microsoft.com/office/drawing/2014/main" id="{F2DB48B6-1B56-8514-6546-1E846F76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58" y="640080"/>
            <a:ext cx="571019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0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8C174-C6D0-8CE0-67C8-20927CD8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5400" b="0" i="0" u="none" strike="noStrike" baseline="0"/>
              <a:t>Delineation of the Hull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D8820-26C9-8EE8-019E-6A82A0149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200" b="0" i="0" u="none" strike="noStrike" baseline="0"/>
              <a:t>The hull represents the farthest points reachable without habitat fragmentation.</a:t>
            </a:r>
          </a:p>
          <a:p>
            <a:pPr marR="0" lvl="0"/>
            <a:r>
              <a:rPr lang="en-US" altLang="zh-CN" sz="2200" b="0" i="0" u="none" strike="noStrike" baseline="0"/>
              <a:t>A biased walk algorithm is used to determine the hull edge.</a:t>
            </a:r>
          </a:p>
          <a:p>
            <a:pPr marR="0" lvl="0"/>
            <a:r>
              <a:rPr lang="en-US" altLang="zh-CN" sz="2200" b="0" i="0" u="none" strike="noStrike" baseline="0"/>
              <a:t>Walker explores the boundary region more extensively by favoring unvisited cells or cells with fewer neighbors.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64F9AA0-8A88-1110-41F8-4EBE69304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" r="-4" b="-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889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08849-3E3C-2D00-AD43-8AD14297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Approximation of Fractal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A7D4C-7D87-D891-2816-C7F692E1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Fractal dimension quantifies the complexity and self-similarity of geometric objects or patterns.</a:t>
            </a:r>
          </a:p>
          <a:p>
            <a:pPr marR="0" lvl="0"/>
            <a:r>
              <a:rPr lang="en-US" altLang="zh-CN" sz="2000" b="0" i="0" u="none" strike="noStrike" baseline="0"/>
              <a:t>The fractal dimension characterizes the irregularity and intricacy of structures with non-integer dimensions.</a:t>
            </a:r>
          </a:p>
          <a:p>
            <a:pPr marR="0" lvl="0"/>
            <a:r>
              <a:rPr lang="en-US" altLang="zh-CN" sz="2000" b="0" i="0" u="none" strike="noStrike" baseline="0"/>
              <a:t>The fractal dimension of the hull measures the complexity and roughness of the boundary of a tree population.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757BD-E10D-19FA-5644-F19A8E027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9" r="2384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8483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9D081-4666-4C55-641C-2E0F4085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Box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87FC4-5822-E745-50B5-B2D21BFC5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Box-counting is a method to estimate the fractal dimension of the hull.</a:t>
            </a:r>
          </a:p>
          <a:p>
            <a:pPr marR="0" lvl="0"/>
            <a:r>
              <a:rPr lang="en-US" altLang="zh-CN" sz="2000" b="0" i="0" u="none" strike="noStrike" baseline="0"/>
              <a:t>The hull is partitioned into non-overlapping squares (boxes) of varying sizes.</a:t>
            </a:r>
          </a:p>
          <a:p>
            <a:pPr marR="0" lvl="0"/>
            <a:r>
              <a:rPr lang="en-US" altLang="zh-CN" sz="2000" b="0" i="0" u="none" strike="noStrike" baseline="0"/>
              <a:t>The number of boxes needed to cover the hull is determined.</a:t>
            </a:r>
          </a:p>
          <a:p>
            <a:pPr marR="0" lvl="0"/>
            <a:r>
              <a:rPr lang="en-US" altLang="zh-CN" sz="2000" b="0" i="0" u="none" strike="noStrike" baseline="0"/>
              <a:t>The box-counting dimension reflects the scaling relationship between box size and count.</a:t>
            </a:r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1632084A-0253-3109-4C2A-3159E3D1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0" r="10810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6351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C05BD-5C06-89C5-2B3E-524C381E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51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Box Counting Process and Estimation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A7386-1CBC-5DA7-5353-80C121428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8928" y="1338729"/>
            <a:ext cx="4795584" cy="4180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A range of box sizes is selected, spanning multiple scales.</a:t>
            </a:r>
          </a:p>
          <a:p>
            <a:pPr marR="0" lvl="0"/>
            <a:r>
              <a:rPr lang="en-US" altLang="zh-CN" sz="2000" b="0" i="0" u="none" strike="noStrike" baseline="0"/>
              <a:t>Starting with the smallest box size, the hull is covered with boxes, and the count is recorded.</a:t>
            </a:r>
          </a:p>
          <a:p>
            <a:pPr marR="0" lvl="0"/>
            <a:r>
              <a:rPr lang="en-US" altLang="zh-CN" sz="2000" b="0" i="0" u="none" strike="noStrike" baseline="0"/>
              <a:t>The box size is increased, and the counting process is repeated.</a:t>
            </a:r>
          </a:p>
          <a:p>
            <a:pPr marR="0" lvl="0"/>
            <a:r>
              <a:rPr lang="en-US" altLang="zh-CN" sz="2000" b="0" i="0" u="none" strike="noStrike" baseline="0"/>
              <a:t>A logarithmic plot is constructed with box size on the x-axis and box count on the y-axis.</a:t>
            </a:r>
          </a:p>
          <a:p>
            <a:pPr marR="0" lvl="0"/>
            <a:r>
              <a:rPr lang="en-US" altLang="zh-CN" sz="2000" b="0" i="0" u="none" strike="noStrike" baseline="0"/>
              <a:t>Linear regression analysis estimates the slope, which corresponds to the box-counting dimension.</a:t>
            </a:r>
          </a:p>
        </p:txBody>
      </p:sp>
    </p:spTree>
    <p:extLst>
      <p:ext uri="{BB962C8B-B14F-4D97-AF65-F5344CB8AC3E}">
        <p14:creationId xmlns:p14="http://schemas.microsoft.com/office/powerpoint/2010/main" val="315079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6E94-A43F-8D43-66DF-C60C8487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en-US" altLang="zh-CN" sz="3200" b="0" i="0" u="none" strike="noStrike" baseline="0"/>
              <a:t>Introduction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A2FD0-9F6B-78D8-35A6-F9330B8E3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Treeline: abrupt end of tree species occurrence in high mountains</a:t>
            </a:r>
          </a:p>
          <a:p>
            <a:pPr marR="0" lvl="0"/>
            <a:r>
              <a:rPr lang="en-US" altLang="zh-CN" sz="2000" b="0" i="0" u="none" strike="noStrike" baseline="0"/>
              <a:t>Treeline structures exhibit a mainland-island structure</a:t>
            </a:r>
          </a:p>
          <a:p>
            <a:pPr marR="0" lvl="0"/>
            <a:r>
              <a:rPr lang="en-US" altLang="zh-CN" sz="2000" b="0" i="0" u="none" strike="noStrike" baseline="0"/>
              <a:t>Theoretical predictions suggest fractal dimension of the mainland hull</a:t>
            </a:r>
          </a:p>
          <a:p>
            <a:pPr marR="0" lvl="0"/>
            <a:r>
              <a:rPr lang="en-US" altLang="zh-CN" sz="2000" b="0" i="0" u="none" strike="noStrike" baseline="0"/>
              <a:t>Research interest for ecologists and climate scientists</a:t>
            </a:r>
          </a:p>
        </p:txBody>
      </p:sp>
      <p:pic>
        <p:nvPicPr>
          <p:cNvPr id="5" name="Picture 4" descr="Large tree and mountain">
            <a:extLst>
              <a:ext uri="{FF2B5EF4-FFF2-40B4-BE49-F238E27FC236}">
                <a16:creationId xmlns:a16="http://schemas.microsoft.com/office/drawing/2014/main" id="{0435AFFE-5E1F-53EC-1C38-9BE8FF3C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6" r="31639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32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34100BD-773A-4822-A05B-AEB7D41E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43557-A830-BFE2-00A3-3CB1C714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FD175-8B6C-0A16-E464-68A6835CE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The correlation dimension measures the correlation or similarity between points at varying distances within the hull.</a:t>
            </a:r>
          </a:p>
          <a:p>
            <a:pPr marR="0" lvl="0"/>
            <a:r>
              <a:rPr lang="en-US" altLang="zh-CN" sz="2000" b="0" i="0" u="none" strike="noStrike" baseline="0"/>
              <a:t>Distance thresholds encompassing different scales are selected.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1338" y="2015168"/>
            <a:ext cx="5283866" cy="4210442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329AE820-5F91-622A-AB7D-AC8B7FC53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5346" y="2766817"/>
            <a:ext cx="2751667" cy="2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0E899-3766-A5F0-9D3E-C7F6433F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30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Integral Calculation and Estimation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08F2D-CDFD-5DD7-4FD4-CB898D1B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altLang="zh-CN" sz="1500" b="0" i="0" u="none" strike="noStrike" baseline="0"/>
              <a:t>The correlation integral C(ε) is calculated for a chosen distance threshold (ε).</a:t>
            </a:r>
          </a:p>
          <a:p>
            <a:pPr marR="0" lvl="0"/>
            <a:r>
              <a:rPr lang="en-US" altLang="zh-CN" sz="1500" b="0" i="0" u="none" strike="noStrike" baseline="0"/>
              <a:t>It quantifies the number of point pairs closer to each other than the threshold.</a:t>
            </a:r>
          </a:p>
          <a:p>
            <a:pPr marR="0" lvl="0"/>
            <a:r>
              <a:rPr lang="en-US" altLang="zh-CN" sz="1500" b="0" i="0" u="none" strike="noStrike" baseline="0"/>
              <a:t>A logarithmic plot is constructed with the correlation integral on the y-axis and the distance threshold on the x-axis.</a:t>
            </a:r>
          </a:p>
          <a:p>
            <a:pPr marR="0" lvl="0"/>
            <a:r>
              <a:rPr lang="en-US" altLang="zh-CN" sz="1500" b="0" i="0" u="none" strike="noStrike" baseline="0"/>
              <a:t>The slope of the power-law relationship estimates the correlation dimension.</a:t>
            </a:r>
          </a:p>
        </p:txBody>
      </p:sp>
      <p:pic>
        <p:nvPicPr>
          <p:cNvPr id="4" name="Kép 5" descr="A képen szöveg, képernyőkép, képernyő, szoftver látható&#10;&#10;Automatikusan generált leírás">
            <a:extLst>
              <a:ext uri="{FF2B5EF4-FFF2-40B4-BE49-F238E27FC236}">
                <a16:creationId xmlns:a16="http://schemas.microsoft.com/office/drawing/2014/main" id="{49D81EC0-F989-643B-A525-676C42E31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57299"/>
            <a:ext cx="6903720" cy="37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69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28EC9-199C-EB21-5F19-72A86932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4000" dirty="0">
                <a:ea typeface="等线 Light"/>
              </a:rPr>
              <a:t>Analyzing</a:t>
            </a:r>
            <a:r>
              <a:rPr lang="en-US" altLang="zh-CN" sz="4000" b="0" i="0" u="none" strike="noStrike" baseline="0" dirty="0">
                <a:ea typeface="等线 Light"/>
              </a:rPr>
              <a:t> Real-Life Ecological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B759D-06A1-6F45-BC62-86A79D4B9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The extraction of meaningful data from map images is crucial for tree population analysis.</a:t>
            </a:r>
          </a:p>
          <a:p>
            <a:pPr marR="0" lvl="0"/>
            <a:r>
              <a:rPr lang="en-US" altLang="zh-CN" sz="2000" b="0" i="0" u="none" strike="noStrike" baseline="0"/>
              <a:t>Analyzing the green color channel is a well-established approach for identifying tree presence.</a:t>
            </a:r>
          </a:p>
          <a:p>
            <a:pPr marR="0" lvl="0"/>
            <a:r>
              <a:rPr lang="en-US" altLang="zh-CN" sz="2000" b="0" i="0" u="none" strike="noStrike" baseline="0"/>
              <a:t>Green coloration is distinct in vegetation, making it suitable for detection in nature imagery.</a:t>
            </a:r>
          </a:p>
          <a:p>
            <a:pPr marR="0" lvl="0"/>
            <a:r>
              <a:rPr lang="en-US" altLang="zh-CN" sz="2000" b="0" i="0" u="none" strike="noStrike" baseline="0"/>
              <a:t>This analysis technique enables the study of forest ecosystems and supports sustainable land management.</a:t>
            </a:r>
          </a:p>
        </p:txBody>
      </p:sp>
      <p:pic>
        <p:nvPicPr>
          <p:cNvPr id="7" name="Kép 7" descr="A képen térkép, növény látható&#10;&#10;Automatikusan generált leírás">
            <a:extLst>
              <a:ext uri="{FF2B5EF4-FFF2-40B4-BE49-F238E27FC236}">
                <a16:creationId xmlns:a16="http://schemas.microsoft.com/office/drawing/2014/main" id="{88B2619A-6DA4-0890-B121-75BDA7124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0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9187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460AC-E079-794C-88F1-E8000874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4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Green Color Channel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F813-BDE3-76EB-3931-9E640B11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660" y="2599509"/>
            <a:ext cx="4160725" cy="3598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altLang="zh-CN" sz="1700" b="0" i="0" u="none" strike="noStrike" baseline="0"/>
              <a:t>The intensity of the green color in each pixel is evaluated and compared to a threshold value.</a:t>
            </a:r>
          </a:p>
          <a:p>
            <a:pPr marR="0" lvl="0"/>
            <a:r>
              <a:rPr lang="en-US" altLang="zh-CN" sz="1700" b="0" i="0" u="none" strike="noStrike" baseline="0"/>
              <a:t>The threshold value serves as a discriminative criterion for distinguishing tree presence.</a:t>
            </a:r>
          </a:p>
          <a:p>
            <a:pPr marR="0" lvl="0"/>
            <a:r>
              <a:rPr lang="en-US" altLang="zh-CN" sz="1700" b="0" i="0" u="none" strike="noStrike" baseline="0"/>
              <a:t>Comparison against the threshold generates a Boolean matrix indicating the occupancy status of each pixel.</a:t>
            </a:r>
          </a:p>
          <a:p>
            <a:pPr marR="0" lvl="0"/>
            <a:r>
              <a:rPr lang="en-US" altLang="zh-CN" sz="1700" b="0" i="0" u="none" strike="noStrike" baseline="0"/>
              <a:t>The method effectively leverages the inherent properties of green vegetation for accurate detection.</a:t>
            </a:r>
          </a:p>
        </p:txBody>
      </p:sp>
      <p:pic>
        <p:nvPicPr>
          <p:cNvPr id="8" name="Kép 9" descr="A képen térkép, növény látható&#10;&#10;Automatikusan generált leírás">
            <a:extLst>
              <a:ext uri="{FF2B5EF4-FFF2-40B4-BE49-F238E27FC236}">
                <a16:creationId xmlns:a16="http://schemas.microsoft.com/office/drawing/2014/main" id="{2795F916-BF27-1139-4C11-9C01CD7C2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51" b="4"/>
          <a:stretch/>
        </p:blipFill>
        <p:spPr>
          <a:xfrm>
            <a:off x="5418759" y="2559047"/>
            <a:ext cx="2741805" cy="3639451"/>
          </a:xfrm>
          <a:prstGeom prst="rect">
            <a:avLst/>
          </a:prstGeom>
        </p:spPr>
      </p:pic>
      <p:pic>
        <p:nvPicPr>
          <p:cNvPr id="4" name="Kép 5" descr="A képen öltés, szöveg, fekete-fehér, minta látható&#10;&#10;Automatikusan generált leírás">
            <a:extLst>
              <a:ext uri="{FF2B5EF4-FFF2-40B4-BE49-F238E27FC236}">
                <a16:creationId xmlns:a16="http://schemas.microsoft.com/office/drawing/2014/main" id="{29861E08-3EF4-B39F-EB2F-C6D476F5C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21" r="-6" b="-6"/>
          <a:stretch/>
        </p:blipFill>
        <p:spPr>
          <a:xfrm>
            <a:off x="8412616" y="2559047"/>
            <a:ext cx="2743620" cy="36394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95E43C-38FA-71B3-6D3C-434F1720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82" y="92594"/>
            <a:ext cx="7265159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cs typeface="Calibri Light"/>
              </a:rPr>
              <a:t>Real-Life Ecological  Example</a:t>
            </a:r>
            <a:endParaRPr lang="hu-HU" dirty="0"/>
          </a:p>
        </p:txBody>
      </p:sp>
      <p:pic>
        <p:nvPicPr>
          <p:cNvPr id="4" name="Kép 4" descr="A képen természet, képernyőkép, hegy, táj látható&#10;&#10;Automatikusan generált leírás">
            <a:extLst>
              <a:ext uri="{FF2B5EF4-FFF2-40B4-BE49-F238E27FC236}">
                <a16:creationId xmlns:a16="http://schemas.microsoft.com/office/drawing/2014/main" id="{E995C530-E78F-212B-82AB-787A3904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90" y="2273481"/>
            <a:ext cx="3043138" cy="2929354"/>
          </a:xfrm>
          <a:prstGeom prst="rect">
            <a:avLst/>
          </a:prstGeom>
        </p:spPr>
      </p:pic>
      <p:pic>
        <p:nvPicPr>
          <p:cNvPr id="5" name="Kép 5" descr="A képen szöveg, képernyőkép, képernyő, diagram látható&#10;&#10;Automatikusan generált leírás">
            <a:extLst>
              <a:ext uri="{FF2B5EF4-FFF2-40B4-BE49-F238E27FC236}">
                <a16:creationId xmlns:a16="http://schemas.microsoft.com/office/drawing/2014/main" id="{8A90BDEE-B407-D033-464B-E8EC1831D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38" y="1244289"/>
            <a:ext cx="6599561" cy="511639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D6653DE-F400-B5F8-73A7-3F2C7F2155E5}"/>
              </a:ext>
            </a:extLst>
          </p:cNvPr>
          <p:cNvSpPr txBox="1"/>
          <p:nvPr/>
        </p:nvSpPr>
        <p:spPr>
          <a:xfrm>
            <a:off x="1666504" y="5356761"/>
            <a:ext cx="2612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>
                <a:cs typeface="Calibri"/>
              </a:rPr>
              <a:t>Satellite</a:t>
            </a:r>
            <a:r>
              <a:rPr lang="hu-HU" dirty="0">
                <a:cs typeface="Calibri"/>
              </a:rPr>
              <a:t> image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2F50682-6781-9A59-3F8B-055EEFF55EBE}"/>
              </a:ext>
            </a:extLst>
          </p:cNvPr>
          <p:cNvSpPr txBox="1"/>
          <p:nvPr/>
        </p:nvSpPr>
        <p:spPr>
          <a:xfrm>
            <a:off x="7633854" y="6356267"/>
            <a:ext cx="2612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>
                <a:cs typeface="Calibri"/>
              </a:rPr>
              <a:t>Treeline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Analysis</a:t>
            </a:r>
            <a:r>
              <a:rPr lang="hu-HU" dirty="0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24830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8C8C-BF58-3147-CD0F-63013865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baseline="0">
                <a:solidFill>
                  <a:srgbClr val="365F9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Extraction of Tree Occupancy Information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863D8CC-3832-F4A9-FBF3-892383FF428C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49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Spiral and curve design of a roof">
            <a:extLst>
              <a:ext uri="{FF2B5EF4-FFF2-40B4-BE49-F238E27FC236}">
                <a16:creationId xmlns:a16="http://schemas.microsoft.com/office/drawing/2014/main" id="{D2C26B17-087F-B14D-D2E2-BA5F58C19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84" r="41205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28546-D9B3-A323-5551-9B5017A3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Implications and Future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E86C6-8F2B-BF23-1C70-A29FBAA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Lower-than-anticipated fractal dimensions suggest underlying phenomena not captured by our current models.</a:t>
            </a:r>
          </a:p>
          <a:p>
            <a:pPr marR="0" lvl="0"/>
            <a:r>
              <a:rPr lang="en-US" altLang="zh-CN" sz="2000" b="0" i="0" u="none" strike="noStrike" baseline="0"/>
              <a:t>The complexity of real-world systems highlights the need for evolving theoretical frameworks.</a:t>
            </a:r>
          </a:p>
          <a:p>
            <a:pPr marR="0" lvl="0"/>
            <a:r>
              <a:rPr lang="en-US" altLang="zh-CN" sz="2000" b="0" i="0" u="none" strike="noStrike" baseline="0"/>
              <a:t>Further research should uncover causal factors influencing the observed fractal dimension.</a:t>
            </a:r>
          </a:p>
          <a:p>
            <a:pPr marR="0" lvl="0"/>
            <a:r>
              <a:rPr lang="en-US" altLang="zh-CN" sz="2000" b="0" i="0" u="none" strike="noStrike" baseline="0"/>
              <a:t>Investigation of ecological variables and climate change can provide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128574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digital binary data on a screen">
            <a:extLst>
              <a:ext uri="{FF2B5EF4-FFF2-40B4-BE49-F238E27FC236}">
                <a16:creationId xmlns:a16="http://schemas.microsoft.com/office/drawing/2014/main" id="{2C8BCC1F-F72A-EC66-EA1D-283DCAD9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7" r="558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6C25E-E809-D4A7-ED63-BD01DF73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4000" b="0" i="0" u="none" strike="noStrike" baseline="0"/>
              <a:t>Open Science and Code 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E07C6-1D96-C9B4-2B5B-4EC47712E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Simulation software code is publicly accessible on GitHub.</a:t>
            </a:r>
          </a:p>
          <a:p>
            <a:pPr marR="0" lvl="0"/>
            <a:r>
              <a:rPr lang="en-US" altLang="zh-CN" sz="2000" b="0" i="0" u="none" strike="noStrike" baseline="0"/>
              <a:t>Open access to the code supports open science and encourages further research.</a:t>
            </a:r>
          </a:p>
          <a:p>
            <a:pPr marR="0" lvl="0"/>
            <a:r>
              <a:rPr lang="en-US" altLang="zh-CN" sz="2000" b="0" i="0" u="none" strike="noStrike" baseline="0"/>
              <a:t>Interested researchers can examine and build upon the code for their own studies</a:t>
            </a:r>
          </a:p>
        </p:txBody>
      </p:sp>
    </p:spTree>
    <p:extLst>
      <p:ext uri="{BB962C8B-B14F-4D97-AF65-F5344CB8AC3E}">
        <p14:creationId xmlns:p14="http://schemas.microsoft.com/office/powerpoint/2010/main" val="14600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BEBC-B4EA-B6D9-0D1A-F7C1C5DC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baseline="0">
                <a:solidFill>
                  <a:srgbClr val="365F9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Related Work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1CDB028-B16F-7AE8-ACDB-4EEBC36B0468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420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E181B-A590-53C8-764A-4DCB7551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54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sp>
        <p:nvSpPr>
          <p:cNvPr id="2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Szövegdoboz 210">
            <a:extLst>
              <a:ext uri="{FF2B5EF4-FFF2-40B4-BE49-F238E27FC236}">
                <a16:creationId xmlns:a16="http://schemas.microsoft.com/office/drawing/2014/main" id="{46812142-3321-0147-7394-8DAD6CB8BD26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Obtain satellite images of treelines from publicly available datasets​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Implement custom algorithm to calculate fractal dimension​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Develop simulation software for gradient models​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Address potential limitations of data and methods​</a:t>
            </a:r>
          </a:p>
        </p:txBody>
      </p:sp>
      <p:pic>
        <p:nvPicPr>
          <p:cNvPr id="30" name="Kép 30" descr="A képen szöveg, képernyőkép, diagram, Diagram látható&#10;&#10;Automatikusan generált leírás">
            <a:extLst>
              <a:ext uri="{FF2B5EF4-FFF2-40B4-BE49-F238E27FC236}">
                <a16:creationId xmlns:a16="http://schemas.microsoft.com/office/drawing/2014/main" id="{4462908C-5609-A317-A89E-46AC93D9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62438"/>
            <a:ext cx="6903720" cy="53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network formed by white dots">
            <a:extLst>
              <a:ext uri="{FF2B5EF4-FFF2-40B4-BE49-F238E27FC236}">
                <a16:creationId xmlns:a16="http://schemas.microsoft.com/office/drawing/2014/main" id="{EABE67B4-C10A-29B7-8FD8-C4CAD82B8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95" r="5081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53B6C1-3292-0279-AB56-D7D0C77F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The Finite-Size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1B30-E1C5-DBF5-DC9C-53ED4B311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The influence of the lattice's limited size on observed spatial patterns and population dynamics</a:t>
            </a:r>
          </a:p>
          <a:p>
            <a:pPr marR="0" lvl="0"/>
            <a:r>
              <a:rPr lang="en-US" altLang="zh-CN" sz="2000" b="0" i="0" u="none" strike="noStrike" baseline="0"/>
              <a:t>Toroidal boundary conditions used to mitigate boundary effects</a:t>
            </a:r>
          </a:p>
          <a:p>
            <a:pPr marR="0" lvl="0"/>
            <a:r>
              <a:rPr lang="en-US" altLang="zh-CN" sz="2000" b="0" i="0" u="none" strike="noStrike" baseline="0"/>
              <a:t>Accurate interpretation of results requires understanding the finite-size effect</a:t>
            </a:r>
          </a:p>
        </p:txBody>
      </p:sp>
    </p:spTree>
    <p:extLst>
      <p:ext uri="{BB962C8B-B14F-4D97-AF65-F5344CB8AC3E}">
        <p14:creationId xmlns:p14="http://schemas.microsoft.com/office/powerpoint/2010/main" val="163859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102B180-6867-100C-6570-89891C2C2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9" r="33658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DEDCC-EDD6-D994-1C5A-9E3FFB5E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Description of the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81AF6-7383-3366-1BFA-5CE9F235B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1600" b="0" i="0" u="none" strike="noStrike" baseline="0"/>
              <a:t>Python program with graphical interface for simulating treeline dynamics</a:t>
            </a:r>
          </a:p>
          <a:p>
            <a:pPr marR="0" lvl="0"/>
            <a:r>
              <a:rPr lang="en-US" altLang="zh-CN" sz="1600" b="0" i="0" u="none" strike="noStrike" baseline="0"/>
              <a:t>Leveraging PySide6 library for GUI and pyqtgraph for data visualization</a:t>
            </a:r>
          </a:p>
          <a:p>
            <a:pPr marR="0" lvl="0"/>
            <a:r>
              <a:rPr lang="en-US" altLang="zh-CN" sz="1600" b="0" i="0" u="none" strike="noStrike" baseline="0"/>
              <a:t>Simulation strategies: </a:t>
            </a:r>
          </a:p>
          <a:p>
            <a:pPr marR="0" lvl="1"/>
            <a:r>
              <a:rPr lang="en-US" altLang="zh-CN" sz="1600" b="0" i="0" u="none" strike="noStrike" baseline="0"/>
              <a:t>Gradient Contact Process</a:t>
            </a:r>
          </a:p>
          <a:p>
            <a:pPr marR="0" lvl="1"/>
            <a:r>
              <a:rPr lang="en-US" altLang="zh-CN" sz="1600" b="0" i="0" u="none" strike="noStrike" baseline="0"/>
              <a:t>Homogeneous Contact Process</a:t>
            </a:r>
          </a:p>
          <a:p>
            <a:pPr marR="0" lvl="1"/>
            <a:r>
              <a:rPr lang="en-US" altLang="zh-CN" sz="1600" b="0" i="0" u="none" strike="noStrike" baseline="0"/>
              <a:t>Gradient Random Map</a:t>
            </a:r>
          </a:p>
          <a:p>
            <a:pPr marR="0" lvl="1"/>
            <a:r>
              <a:rPr lang="en-US" altLang="zh-CN" sz="1600" b="0" i="0" u="none" strike="noStrike" baseline="0"/>
              <a:t>Image Treeline</a:t>
            </a:r>
          </a:p>
          <a:p>
            <a:pPr marR="0" lvl="0"/>
            <a:r>
              <a:rPr lang="en-US" altLang="zh-CN" sz="1600" b="0" i="0" u="none" strike="noStrike" baseline="0"/>
              <a:t>Classes and components: SimulationStrategy, HomogeneousContactProcessSimulationStrategy, GradientContactProcessSimulationStrategy, ImageTreelineSimulationStrategy, MainWindow, Grid Display Area, Simulation Control Buttons, Settings/Parameters Panel, Data 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340208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49EC3-87BE-AB15-3FAF-1C1542E1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Simulation of Popularization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5753D-27B2-CF73-665A-8C40A4D18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Tree species distribution on a bounded square lattice provides insights into ecosystem dynamics, biodiversity patterns, and conservation strategies.</a:t>
            </a:r>
          </a:p>
        </p:txBody>
      </p:sp>
      <p:pic>
        <p:nvPicPr>
          <p:cNvPr id="14" name="Picture 4" descr="Hexagon wall decor">
            <a:extLst>
              <a:ext uri="{FF2B5EF4-FFF2-40B4-BE49-F238E27FC236}">
                <a16:creationId xmlns:a16="http://schemas.microsoft.com/office/drawing/2014/main" id="{AA44A078-7D37-4DEA-394F-EF6E4B6B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48" r="2241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025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A1774-DD82-4164-B761-91383F57F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5400" b="0" i="0" u="none" strike="noStrike" baseline="0"/>
              <a:t>Homogeneous Random Map</a:t>
            </a:r>
          </a:p>
        </p:txBody>
      </p:sp>
      <p:pic>
        <p:nvPicPr>
          <p:cNvPr id="5" name="Picture 4" descr="Abstract background of 3D colourful bars">
            <a:extLst>
              <a:ext uri="{FF2B5EF4-FFF2-40B4-BE49-F238E27FC236}">
                <a16:creationId xmlns:a16="http://schemas.microsoft.com/office/drawing/2014/main" id="{261BA1FB-BA7E-7450-DCA0-E9B237CCA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6" r="2613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96EF7-246D-5598-50A5-2D19B368E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200" b="0" i="0" u="none" strike="noStrike" baseline="0"/>
              <a:t>Random and uniform distribution of tree species on a square lattice.</a:t>
            </a:r>
          </a:p>
          <a:p>
            <a:pPr marR="0" lvl="0"/>
            <a:r>
              <a:rPr lang="en-US" altLang="zh-CN" sz="2200" b="0" i="0" u="none" strike="noStrike" baseline="0"/>
              <a:t>Monte Carlo steps update lattice cells based on colonization and extinction rates.</a:t>
            </a:r>
          </a:p>
          <a:p>
            <a:pPr marR="0" lvl="0"/>
            <a:r>
              <a:rPr lang="en-US" altLang="zh-CN" sz="2200" b="0" i="0" u="none" strike="noStrike" baseline="0"/>
              <a:t>Simplified representation of tree species distribution on a bounded square lattice.</a:t>
            </a:r>
          </a:p>
        </p:txBody>
      </p:sp>
    </p:spTree>
    <p:extLst>
      <p:ext uri="{BB962C8B-B14F-4D97-AF65-F5344CB8AC3E}">
        <p14:creationId xmlns:p14="http://schemas.microsoft.com/office/powerpoint/2010/main" val="2291710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59F51-1D4F-614F-EC97-68F608E2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4000" b="0" i="0" u="none" strike="noStrike" baseline="0" dirty="0"/>
              <a:t>Homogeneous Contact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E011-EBBC-D7E4-C0AC-75FA8ED12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 dirty="0"/>
              <a:t>Extends the Homogeneous Random Map model.</a:t>
            </a:r>
          </a:p>
          <a:p>
            <a:pPr marR="0" lvl="0"/>
            <a:r>
              <a:rPr lang="en-US" altLang="zh-CN" sz="2000" b="0" i="0" u="none" strike="noStrike" baseline="0" dirty="0"/>
              <a:t>Incorporates colonization probability based on occupied neighboring cells.</a:t>
            </a:r>
          </a:p>
          <a:p>
            <a:pPr marR="0" lvl="0"/>
            <a:r>
              <a:rPr lang="en-US" altLang="zh-CN" sz="2000" b="0" i="0" u="none" strike="noStrike" baseline="0" dirty="0"/>
              <a:t>Utilizes toroidal boundary conditions to address finite-size effects.</a:t>
            </a:r>
          </a:p>
        </p:txBody>
      </p:sp>
      <p:pic>
        <p:nvPicPr>
          <p:cNvPr id="4" name="Kép 5" descr="A képen minta, képernyőkép, Téglalap, tervezés látható&#10;&#10;Automatikusan generált leírás">
            <a:extLst>
              <a:ext uri="{FF2B5EF4-FFF2-40B4-BE49-F238E27FC236}">
                <a16:creationId xmlns:a16="http://schemas.microsoft.com/office/drawing/2014/main" id="{3FFA24BD-79BE-A9D4-8E26-F2ACFC0A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296" y="404534"/>
            <a:ext cx="2743200" cy="2684255"/>
          </a:xfrm>
          <a:prstGeom prst="rect">
            <a:avLst/>
          </a:prstGeom>
        </p:spPr>
      </p:pic>
      <p:pic>
        <p:nvPicPr>
          <p:cNvPr id="6" name="Kép 6" descr="A képen rajzfilm, minta, képernyőkép, szövet látható&#10;&#10;Automatikusan generált leírás">
            <a:extLst>
              <a:ext uri="{FF2B5EF4-FFF2-40B4-BE49-F238E27FC236}">
                <a16:creationId xmlns:a16="http://schemas.microsoft.com/office/drawing/2014/main" id="{27347FB6-7EFC-753B-CB63-4CD5DE60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972" y="395670"/>
            <a:ext cx="2743200" cy="2701983"/>
          </a:xfrm>
          <a:prstGeom prst="rect">
            <a:avLst/>
          </a:prstGeom>
        </p:spPr>
      </p:pic>
      <p:pic>
        <p:nvPicPr>
          <p:cNvPr id="7" name="Kép 7" descr="A képen szöveg, minta, fekete-fehér, tervezés látható&#10;&#10;Automatikusan generált leírás">
            <a:extLst>
              <a:ext uri="{FF2B5EF4-FFF2-40B4-BE49-F238E27FC236}">
                <a16:creationId xmlns:a16="http://schemas.microsoft.com/office/drawing/2014/main" id="{6D53559F-530B-107D-4D00-E0F14762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96" y="3483915"/>
            <a:ext cx="2743200" cy="2693241"/>
          </a:xfrm>
          <a:prstGeom prst="rect">
            <a:avLst/>
          </a:prstGeom>
        </p:spPr>
      </p:pic>
      <p:pic>
        <p:nvPicPr>
          <p:cNvPr id="8" name="Kép 9" descr="A képen szöveg, sor, Diagram, diagram látható&#10;&#10;Automatikusan generált leírás">
            <a:extLst>
              <a:ext uri="{FF2B5EF4-FFF2-40B4-BE49-F238E27FC236}">
                <a16:creationId xmlns:a16="http://schemas.microsoft.com/office/drawing/2014/main" id="{055D2BBE-74EC-EBAD-F423-73E8953F9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971" y="4306368"/>
            <a:ext cx="2743200" cy="8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6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1247</Words>
  <Application>Microsoft Office PowerPoint</Application>
  <PresentationFormat>Szélesvásznú</PresentationFormat>
  <Paragraphs>123</Paragraphs>
  <Slides>27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28" baseType="lpstr">
      <vt:lpstr>Office Theme</vt:lpstr>
      <vt:lpstr>The Fractal Structure of Treelines in High Mountains</vt:lpstr>
      <vt:lpstr>Introduction</vt:lpstr>
      <vt:lpstr>Related Work</vt:lpstr>
      <vt:lpstr>Method</vt:lpstr>
      <vt:lpstr>The Finite-Size Effect</vt:lpstr>
      <vt:lpstr>Description of the Implementation</vt:lpstr>
      <vt:lpstr>Simulation of Popularization Models</vt:lpstr>
      <vt:lpstr>Homogeneous Random Map</vt:lpstr>
      <vt:lpstr>Homogeneous Contact Process</vt:lpstr>
      <vt:lpstr>Gradient Random Map</vt:lpstr>
      <vt:lpstr>Gradient Contact Process</vt:lpstr>
      <vt:lpstr>Detection of the Giant Component</vt:lpstr>
      <vt:lpstr>Hoshen-Kopelman Algorithm</vt:lpstr>
      <vt:lpstr>Union-Find Algorithm</vt:lpstr>
      <vt:lpstr>Depth-First Search (DFS) Algorithm</vt:lpstr>
      <vt:lpstr>Delineation of the Hull</vt:lpstr>
      <vt:lpstr>Approximation of Fractal Dimension</vt:lpstr>
      <vt:lpstr>Box Counting</vt:lpstr>
      <vt:lpstr>Box Counting Process and Estimation</vt:lpstr>
      <vt:lpstr>Correlation Dimension</vt:lpstr>
      <vt:lpstr>Correlation Integral Calculation and Estimation</vt:lpstr>
      <vt:lpstr>Analyzing Real-Life Ecological Data</vt:lpstr>
      <vt:lpstr>Green Color Channel Analysis</vt:lpstr>
      <vt:lpstr>Real-Life Ecological  Example</vt:lpstr>
      <vt:lpstr>Extraction of Tree Occupancy Information</vt:lpstr>
      <vt:lpstr>Implications and Future Research</vt:lpstr>
      <vt:lpstr>Open Science and Code Availability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Fractal Structure of Treelines in High Mountains</dc:title>
  <dc:creator>Bálint Kovács</dc:creator>
  <cp:lastModifiedBy>Bálint Kovács</cp:lastModifiedBy>
  <cp:revision>133</cp:revision>
  <dcterms:created xsi:type="dcterms:W3CDTF">2023-06-27T18:26:00Z</dcterms:created>
  <dcterms:modified xsi:type="dcterms:W3CDTF">2023-06-28T21:40:31Z</dcterms:modified>
</cp:coreProperties>
</file>